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48" r:id="rId2"/>
  </p:sldMasterIdLst>
  <p:notesMasterIdLst>
    <p:notesMasterId r:id="rId13"/>
  </p:notesMasterIdLst>
  <p:sldIdLst>
    <p:sldId id="261" r:id="rId3"/>
    <p:sldId id="256" r:id="rId4"/>
    <p:sldId id="262" r:id="rId5"/>
    <p:sldId id="263" r:id="rId6"/>
    <p:sldId id="269" r:id="rId7"/>
    <p:sldId id="270" r:id="rId8"/>
    <p:sldId id="264" r:id="rId9"/>
    <p:sldId id="272" r:id="rId10"/>
    <p:sldId id="265" r:id="rId11"/>
    <p:sldId id="266" r:id="rId12"/>
  </p:sldIdLst>
  <p:sldSz cx="12192000" cy="6858000"/>
  <p:notesSz cx="6858000" cy="9144000"/>
  <p:defaultText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Cover Slide" id="{3F57730A-5715-AC46-A105-BB04A9144E5D}">
          <p14:sldIdLst>
            <p14:sldId id="261"/>
          </p14:sldIdLst>
        </p14:section>
        <p14:section name="Presentation Template" id="{D3474E28-4AA6-E748-B496-81F08868819A}">
          <p14:sldIdLst>
            <p14:sldId id="256"/>
            <p14:sldId id="262"/>
            <p14:sldId id="263"/>
            <p14:sldId id="269"/>
            <p14:sldId id="270"/>
            <p14:sldId id="264"/>
            <p14:sldId id="272"/>
            <p14:sldId id="265"/>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11" autoAdjust="0"/>
    <p:restoredTop sz="94685"/>
  </p:normalViewPr>
  <p:slideViewPr>
    <p:cSldViewPr snapToGrid="0">
      <p:cViewPr varScale="1">
        <p:scale>
          <a:sx n="83" d="100"/>
          <a:sy n="83" d="100"/>
        </p:scale>
        <p:origin x="739"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hdphoto1.wdp>
</file>

<file path=ppt/media/image1.jpg>
</file>

<file path=ppt/media/image17.png>
</file>

<file path=ppt/media/image18.png>
</file>

<file path=ppt/media/image19.png>
</file>

<file path=ppt/media/image20.png>
</file>

<file path=ppt/media/image21.png>
</file>

<file path=ppt/media/image22.png>
</file>

<file path=ppt/media/image23.jpeg>
</file>

<file path=ppt/media/image24.jpeg>
</file>

<file path=ppt/media/image25.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94C320-D220-4D43-A3BA-2A19FDE720B9}" type="datetimeFigureOut">
              <a:rPr lang="en-US" smtClean="0"/>
              <a:t>11/9/2023</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0797F1-9C81-4865-932D-1F0BA0C9F54D}" type="slidenum">
              <a:rPr lang="en-US" smtClean="0"/>
              <a:t>‹nº›</a:t>
            </a:fld>
            <a:endParaRPr lang="en-US"/>
          </a:p>
        </p:txBody>
      </p:sp>
    </p:spTree>
    <p:extLst>
      <p:ext uri="{BB962C8B-B14F-4D97-AF65-F5344CB8AC3E}">
        <p14:creationId xmlns:p14="http://schemas.microsoft.com/office/powerpoint/2010/main" val="223424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8E0797F1-9C81-4865-932D-1F0BA0C9F54D}" type="slidenum">
              <a:rPr lang="en-US" smtClean="0"/>
              <a:t>2</a:t>
            </a:fld>
            <a:endParaRPr lang="en-US" dirty="0"/>
          </a:p>
        </p:txBody>
      </p:sp>
    </p:spTree>
    <p:extLst>
      <p:ext uri="{BB962C8B-B14F-4D97-AF65-F5344CB8AC3E}">
        <p14:creationId xmlns:p14="http://schemas.microsoft.com/office/powerpoint/2010/main" val="3255456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8E0797F1-9C81-4865-932D-1F0BA0C9F54D}" type="slidenum">
              <a:rPr lang="en-US" smtClean="0"/>
              <a:t>4</a:t>
            </a:fld>
            <a:endParaRPr lang="en-US"/>
          </a:p>
        </p:txBody>
      </p:sp>
    </p:spTree>
    <p:extLst>
      <p:ext uri="{BB962C8B-B14F-4D97-AF65-F5344CB8AC3E}">
        <p14:creationId xmlns:p14="http://schemas.microsoft.com/office/powerpoint/2010/main" val="491862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8E0797F1-9C81-4865-932D-1F0BA0C9F54D}" type="slidenum">
              <a:rPr lang="en-US" smtClean="0"/>
              <a:t>10</a:t>
            </a:fld>
            <a:endParaRPr lang="en-US"/>
          </a:p>
        </p:txBody>
      </p:sp>
    </p:spTree>
    <p:extLst>
      <p:ext uri="{BB962C8B-B14F-4D97-AF65-F5344CB8AC3E}">
        <p14:creationId xmlns:p14="http://schemas.microsoft.com/office/powerpoint/2010/main" val="2864426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grpSp>
        <p:nvGrpSpPr>
          <p:cNvPr id="3" name="Group 4">
            <a:extLst>
              <a:ext uri="{FF2B5EF4-FFF2-40B4-BE49-F238E27FC236}">
                <a16:creationId xmlns:a16="http://schemas.microsoft.com/office/drawing/2014/main" id="{215ECF44-0FCA-1717-6177-766F13B9527F}"/>
              </a:ext>
            </a:extLst>
          </p:cNvPr>
          <p:cNvGrpSpPr>
            <a:grpSpLocks noChangeAspect="1"/>
          </p:cNvGrpSpPr>
          <p:nvPr userDrawn="1"/>
        </p:nvGrpSpPr>
        <p:grpSpPr bwMode="auto">
          <a:xfrm>
            <a:off x="11020425" y="5397498"/>
            <a:ext cx="1003300" cy="1219199"/>
            <a:chOff x="6942" y="3400"/>
            <a:chExt cx="632" cy="768"/>
          </a:xfrm>
        </p:grpSpPr>
        <p:sp>
          <p:nvSpPr>
            <p:cNvPr id="4" name="AutoShape 3">
              <a:extLst>
                <a:ext uri="{FF2B5EF4-FFF2-40B4-BE49-F238E27FC236}">
                  <a16:creationId xmlns:a16="http://schemas.microsoft.com/office/drawing/2014/main" id="{B873EFF3-4F89-4731-E9E8-AAA21F372914}"/>
                </a:ext>
              </a:extLst>
            </p:cNvPr>
            <p:cNvSpPr>
              <a:spLocks noChangeAspect="1" noChangeArrowheads="1" noTextEdit="1"/>
            </p:cNvSpPr>
            <p:nvPr userDrawn="1"/>
          </p:nvSpPr>
          <p:spPr bwMode="auto">
            <a:xfrm>
              <a:off x="6942" y="3403"/>
              <a:ext cx="632" cy="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 name="Freeform 7">
              <a:extLst>
                <a:ext uri="{FF2B5EF4-FFF2-40B4-BE49-F238E27FC236}">
                  <a16:creationId xmlns:a16="http://schemas.microsoft.com/office/drawing/2014/main" id="{0E69EBC7-81FB-27CC-1DC9-21F0101A3D92}"/>
                </a:ext>
              </a:extLst>
            </p:cNvPr>
            <p:cNvSpPr>
              <a:spLocks/>
            </p:cNvSpPr>
            <p:nvPr userDrawn="1"/>
          </p:nvSpPr>
          <p:spPr bwMode="auto">
            <a:xfrm>
              <a:off x="7000" y="3407"/>
              <a:ext cx="518" cy="516"/>
            </a:xfrm>
            <a:custGeom>
              <a:avLst/>
              <a:gdLst>
                <a:gd name="T0" fmla="*/ 143 w 1542"/>
                <a:gd name="T1" fmla="*/ 1542 h 1542"/>
                <a:gd name="T2" fmla="*/ 143 w 1542"/>
                <a:gd name="T3" fmla="*/ 1542 h 1542"/>
                <a:gd name="T4" fmla="*/ 0 w 1542"/>
                <a:gd name="T5" fmla="*/ 1400 h 1542"/>
                <a:gd name="T6" fmla="*/ 0 w 1542"/>
                <a:gd name="T7" fmla="*/ 142 h 1542"/>
                <a:gd name="T8" fmla="*/ 143 w 1542"/>
                <a:gd name="T9" fmla="*/ 0 h 1542"/>
                <a:gd name="T10" fmla="*/ 1400 w 1542"/>
                <a:gd name="T11" fmla="*/ 0 h 1542"/>
                <a:gd name="T12" fmla="*/ 1542 w 1542"/>
                <a:gd name="T13" fmla="*/ 142 h 1542"/>
                <a:gd name="T14" fmla="*/ 1542 w 1542"/>
                <a:gd name="T15" fmla="*/ 1400 h 1542"/>
                <a:gd name="T16" fmla="*/ 1400 w 1542"/>
                <a:gd name="T17" fmla="*/ 1542 h 1542"/>
                <a:gd name="T18" fmla="*/ 143 w 1542"/>
                <a:gd name="T19" fmla="*/ 1542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2" h="1542">
                  <a:moveTo>
                    <a:pt x="143" y="1542"/>
                  </a:moveTo>
                  <a:lnTo>
                    <a:pt x="143" y="1542"/>
                  </a:lnTo>
                  <a:cubicBezTo>
                    <a:pt x="64" y="1542"/>
                    <a:pt x="0" y="1478"/>
                    <a:pt x="0" y="1400"/>
                  </a:cubicBezTo>
                  <a:lnTo>
                    <a:pt x="0" y="142"/>
                  </a:lnTo>
                  <a:cubicBezTo>
                    <a:pt x="0" y="64"/>
                    <a:pt x="64" y="0"/>
                    <a:pt x="143" y="0"/>
                  </a:cubicBezTo>
                  <a:lnTo>
                    <a:pt x="1400" y="0"/>
                  </a:lnTo>
                  <a:cubicBezTo>
                    <a:pt x="1478" y="0"/>
                    <a:pt x="1542" y="64"/>
                    <a:pt x="1542" y="142"/>
                  </a:cubicBezTo>
                  <a:lnTo>
                    <a:pt x="1542" y="1400"/>
                  </a:lnTo>
                  <a:cubicBezTo>
                    <a:pt x="1542" y="1478"/>
                    <a:pt x="1478" y="1542"/>
                    <a:pt x="1400" y="1542"/>
                  </a:cubicBezTo>
                  <a:lnTo>
                    <a:pt x="143" y="1542"/>
                  </a:lnTo>
                  <a:close/>
                </a:path>
              </a:pathLst>
            </a:custGeom>
            <a:no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8" name="Freeform 8">
              <a:extLst>
                <a:ext uri="{FF2B5EF4-FFF2-40B4-BE49-F238E27FC236}">
                  <a16:creationId xmlns:a16="http://schemas.microsoft.com/office/drawing/2014/main" id="{00CD6128-75A1-A75A-7386-9074387193A4}"/>
                </a:ext>
              </a:extLst>
            </p:cNvPr>
            <p:cNvSpPr>
              <a:spLocks noEditPoints="1"/>
            </p:cNvSpPr>
            <p:nvPr userDrawn="1"/>
          </p:nvSpPr>
          <p:spPr bwMode="auto">
            <a:xfrm>
              <a:off x="6993" y="3400"/>
              <a:ext cx="532" cy="530"/>
            </a:xfrm>
            <a:custGeom>
              <a:avLst/>
              <a:gdLst>
                <a:gd name="T0" fmla="*/ 1420 w 1582"/>
                <a:gd name="T1" fmla="*/ 0 h 1581"/>
                <a:gd name="T2" fmla="*/ 1420 w 1582"/>
                <a:gd name="T3" fmla="*/ 0 h 1581"/>
                <a:gd name="T4" fmla="*/ 163 w 1582"/>
                <a:gd name="T5" fmla="*/ 0 h 1581"/>
                <a:gd name="T6" fmla="*/ 0 w 1582"/>
                <a:gd name="T7" fmla="*/ 161 h 1581"/>
                <a:gd name="T8" fmla="*/ 0 w 1582"/>
                <a:gd name="T9" fmla="*/ 1419 h 1581"/>
                <a:gd name="T10" fmla="*/ 163 w 1582"/>
                <a:gd name="T11" fmla="*/ 1581 h 1581"/>
                <a:gd name="T12" fmla="*/ 1420 w 1582"/>
                <a:gd name="T13" fmla="*/ 1581 h 1581"/>
                <a:gd name="T14" fmla="*/ 1582 w 1582"/>
                <a:gd name="T15" fmla="*/ 1419 h 1581"/>
                <a:gd name="T16" fmla="*/ 1582 w 1582"/>
                <a:gd name="T17" fmla="*/ 161 h 1581"/>
                <a:gd name="T18" fmla="*/ 1420 w 1582"/>
                <a:gd name="T19" fmla="*/ 0 h 1581"/>
                <a:gd name="T20" fmla="*/ 1420 w 1582"/>
                <a:gd name="T21" fmla="*/ 39 h 1581"/>
                <a:gd name="T22" fmla="*/ 1420 w 1582"/>
                <a:gd name="T23" fmla="*/ 39 h 1581"/>
                <a:gd name="T24" fmla="*/ 1542 w 1582"/>
                <a:gd name="T25" fmla="*/ 161 h 1581"/>
                <a:gd name="T26" fmla="*/ 1542 w 1582"/>
                <a:gd name="T27" fmla="*/ 1419 h 1581"/>
                <a:gd name="T28" fmla="*/ 1420 w 1582"/>
                <a:gd name="T29" fmla="*/ 1541 h 1581"/>
                <a:gd name="T30" fmla="*/ 163 w 1582"/>
                <a:gd name="T31" fmla="*/ 1541 h 1581"/>
                <a:gd name="T32" fmla="*/ 40 w 1582"/>
                <a:gd name="T33" fmla="*/ 1419 h 1581"/>
                <a:gd name="T34" fmla="*/ 40 w 1582"/>
                <a:gd name="T35" fmla="*/ 161 h 1581"/>
                <a:gd name="T36" fmla="*/ 163 w 1582"/>
                <a:gd name="T37" fmla="*/ 39 h 1581"/>
                <a:gd name="T38" fmla="*/ 1420 w 1582"/>
                <a:gd name="T39" fmla="*/ 39 h 1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1581">
                  <a:moveTo>
                    <a:pt x="1420" y="0"/>
                  </a:moveTo>
                  <a:lnTo>
                    <a:pt x="1420" y="0"/>
                  </a:lnTo>
                  <a:lnTo>
                    <a:pt x="163" y="0"/>
                  </a:lnTo>
                  <a:cubicBezTo>
                    <a:pt x="73" y="0"/>
                    <a:pt x="0" y="72"/>
                    <a:pt x="0" y="161"/>
                  </a:cubicBezTo>
                  <a:lnTo>
                    <a:pt x="0" y="1419"/>
                  </a:lnTo>
                  <a:cubicBezTo>
                    <a:pt x="0" y="1508"/>
                    <a:pt x="73" y="1581"/>
                    <a:pt x="163" y="1581"/>
                  </a:cubicBezTo>
                  <a:lnTo>
                    <a:pt x="1420" y="1581"/>
                  </a:lnTo>
                  <a:cubicBezTo>
                    <a:pt x="1509" y="1581"/>
                    <a:pt x="1582" y="1508"/>
                    <a:pt x="1582" y="1419"/>
                  </a:cubicBezTo>
                  <a:lnTo>
                    <a:pt x="1582" y="161"/>
                  </a:lnTo>
                  <a:cubicBezTo>
                    <a:pt x="1582" y="72"/>
                    <a:pt x="1509" y="0"/>
                    <a:pt x="1420" y="0"/>
                  </a:cubicBezTo>
                  <a:close/>
                  <a:moveTo>
                    <a:pt x="1420" y="39"/>
                  </a:moveTo>
                  <a:lnTo>
                    <a:pt x="1420" y="39"/>
                  </a:lnTo>
                  <a:cubicBezTo>
                    <a:pt x="1487" y="39"/>
                    <a:pt x="1542" y="94"/>
                    <a:pt x="1542" y="161"/>
                  </a:cubicBezTo>
                  <a:lnTo>
                    <a:pt x="1542" y="1419"/>
                  </a:lnTo>
                  <a:cubicBezTo>
                    <a:pt x="1542" y="1486"/>
                    <a:pt x="1487" y="1541"/>
                    <a:pt x="1420" y="1541"/>
                  </a:cubicBezTo>
                  <a:lnTo>
                    <a:pt x="163" y="1541"/>
                  </a:lnTo>
                  <a:cubicBezTo>
                    <a:pt x="95" y="1541"/>
                    <a:pt x="40" y="1486"/>
                    <a:pt x="40" y="1419"/>
                  </a:cubicBezTo>
                  <a:lnTo>
                    <a:pt x="40" y="161"/>
                  </a:lnTo>
                  <a:cubicBezTo>
                    <a:pt x="40" y="94"/>
                    <a:pt x="95" y="39"/>
                    <a:pt x="163" y="39"/>
                  </a:cubicBezTo>
                  <a:lnTo>
                    <a:pt x="1420" y="39"/>
                  </a:lnTo>
                  <a:close/>
                </a:path>
              </a:pathLst>
            </a:custGeom>
            <a:solidFill>
              <a:srgbClr val="C9BF8D"/>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314241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BDAC0-3989-9DEA-56D2-D9110E277CD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AT"/>
          </a:p>
        </p:txBody>
      </p:sp>
      <p:sp>
        <p:nvSpPr>
          <p:cNvPr id="3" name="Picture Placeholder 2">
            <a:extLst>
              <a:ext uri="{FF2B5EF4-FFF2-40B4-BE49-F238E27FC236}">
                <a16:creationId xmlns:a16="http://schemas.microsoft.com/office/drawing/2014/main" id="{EDEEB673-96C5-9150-93A9-B8A68419558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T"/>
          </a:p>
        </p:txBody>
      </p:sp>
      <p:sp>
        <p:nvSpPr>
          <p:cNvPr id="4" name="Text Placeholder 3">
            <a:extLst>
              <a:ext uri="{FF2B5EF4-FFF2-40B4-BE49-F238E27FC236}">
                <a16:creationId xmlns:a16="http://schemas.microsoft.com/office/drawing/2014/main" id="{EB45DBFF-1905-96EA-F117-F7109DA88E0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B250AEF-CCD9-BDA4-BC61-04C3F1EBE421}"/>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11/09/2023</a:t>
            </a:fld>
            <a:endParaRPr lang="en-AT"/>
          </a:p>
        </p:txBody>
      </p:sp>
      <p:sp>
        <p:nvSpPr>
          <p:cNvPr id="6" name="Footer Placeholder 5">
            <a:extLst>
              <a:ext uri="{FF2B5EF4-FFF2-40B4-BE49-F238E27FC236}">
                <a16:creationId xmlns:a16="http://schemas.microsoft.com/office/drawing/2014/main" id="{80B65F7D-AB3F-4B10-493C-818831748A90}"/>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7" name="Slide Number Placeholder 6">
            <a:extLst>
              <a:ext uri="{FF2B5EF4-FFF2-40B4-BE49-F238E27FC236}">
                <a16:creationId xmlns:a16="http://schemas.microsoft.com/office/drawing/2014/main" id="{24DBF558-90B7-EDC0-41D8-A7E587B8429B}"/>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30545672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DBD55-D949-603C-D4B0-76BF5A6F6E00}"/>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Vertical Text Placeholder 2">
            <a:extLst>
              <a:ext uri="{FF2B5EF4-FFF2-40B4-BE49-F238E27FC236}">
                <a16:creationId xmlns:a16="http://schemas.microsoft.com/office/drawing/2014/main" id="{99DA7AB6-60A3-C781-0F6C-EE05C02F7270}"/>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6952BB46-382F-D2E7-AE45-6658D0BB5E0F}"/>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11/09/2023</a:t>
            </a:fld>
            <a:endParaRPr lang="en-AT"/>
          </a:p>
        </p:txBody>
      </p:sp>
      <p:sp>
        <p:nvSpPr>
          <p:cNvPr id="5" name="Footer Placeholder 4">
            <a:extLst>
              <a:ext uri="{FF2B5EF4-FFF2-40B4-BE49-F238E27FC236}">
                <a16:creationId xmlns:a16="http://schemas.microsoft.com/office/drawing/2014/main" id="{6B38399F-CEA1-5E34-629D-5B852C64E342}"/>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BC3A48BB-D79A-C07C-2705-F0BB4F5BE686}"/>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159954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559DF0-843B-0123-336F-436CBCFB8631}"/>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AT"/>
          </a:p>
        </p:txBody>
      </p:sp>
      <p:sp>
        <p:nvSpPr>
          <p:cNvPr id="3" name="Vertical Text Placeholder 2">
            <a:extLst>
              <a:ext uri="{FF2B5EF4-FFF2-40B4-BE49-F238E27FC236}">
                <a16:creationId xmlns:a16="http://schemas.microsoft.com/office/drawing/2014/main" id="{7AF89A11-648F-F280-73CE-7BB16BDE2FC4}"/>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E091215F-8C03-13FA-7CA9-97C1ED8D67BB}"/>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11/09/2023</a:t>
            </a:fld>
            <a:endParaRPr lang="en-AT"/>
          </a:p>
        </p:txBody>
      </p:sp>
      <p:sp>
        <p:nvSpPr>
          <p:cNvPr id="5" name="Footer Placeholder 4">
            <a:extLst>
              <a:ext uri="{FF2B5EF4-FFF2-40B4-BE49-F238E27FC236}">
                <a16:creationId xmlns:a16="http://schemas.microsoft.com/office/drawing/2014/main" id="{8491B1AC-07AB-6379-312C-13CB86C4249C}"/>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3AB01CC9-1660-AC5F-55AF-2E2C09C74EC0}"/>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73028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B960F-DD99-15C9-0B8B-8812FA65F75A}"/>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AT"/>
          </a:p>
        </p:txBody>
      </p:sp>
      <p:sp>
        <p:nvSpPr>
          <p:cNvPr id="3" name="Subtitle 2">
            <a:extLst>
              <a:ext uri="{FF2B5EF4-FFF2-40B4-BE49-F238E27FC236}">
                <a16:creationId xmlns:a16="http://schemas.microsoft.com/office/drawing/2014/main" id="{EC772C69-3FA2-7471-7D20-0193338A6E47}"/>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AT"/>
          </a:p>
        </p:txBody>
      </p:sp>
      <p:sp>
        <p:nvSpPr>
          <p:cNvPr id="4" name="Date Placeholder 3">
            <a:extLst>
              <a:ext uri="{FF2B5EF4-FFF2-40B4-BE49-F238E27FC236}">
                <a16:creationId xmlns:a16="http://schemas.microsoft.com/office/drawing/2014/main" id="{8E6BD510-9EB7-352F-4299-E72E569B8D1C}"/>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11/09/2023</a:t>
            </a:fld>
            <a:endParaRPr lang="en-AT"/>
          </a:p>
        </p:txBody>
      </p:sp>
      <p:sp>
        <p:nvSpPr>
          <p:cNvPr id="5" name="Footer Placeholder 4">
            <a:extLst>
              <a:ext uri="{FF2B5EF4-FFF2-40B4-BE49-F238E27FC236}">
                <a16:creationId xmlns:a16="http://schemas.microsoft.com/office/drawing/2014/main" id="{DBBE651C-E995-6D0C-69DF-B08DA91D3154}"/>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8F312567-4417-4398-7043-025006E25ECB}"/>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2026471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FEE6D-2A0A-67BB-C604-40C5BDFAEB49}"/>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Content Placeholder 2">
            <a:extLst>
              <a:ext uri="{FF2B5EF4-FFF2-40B4-BE49-F238E27FC236}">
                <a16:creationId xmlns:a16="http://schemas.microsoft.com/office/drawing/2014/main" id="{3FCEE5B6-B354-536E-532A-A02EB76E3D6D}"/>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8CCE5EE6-4C68-A431-0DCB-255BEAF04A81}"/>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11/09/2023</a:t>
            </a:fld>
            <a:endParaRPr lang="en-AT"/>
          </a:p>
        </p:txBody>
      </p:sp>
      <p:sp>
        <p:nvSpPr>
          <p:cNvPr id="5" name="Footer Placeholder 4">
            <a:extLst>
              <a:ext uri="{FF2B5EF4-FFF2-40B4-BE49-F238E27FC236}">
                <a16:creationId xmlns:a16="http://schemas.microsoft.com/office/drawing/2014/main" id="{EBDF841C-77A5-A0A1-BF7C-9C573C101E4E}"/>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19CAC301-62EA-06A8-25F1-AE7C9612CBBC}"/>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1333895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C434D-4BF7-DFF4-0CE1-4BF305023AC8}"/>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AT"/>
          </a:p>
        </p:txBody>
      </p:sp>
      <p:sp>
        <p:nvSpPr>
          <p:cNvPr id="3" name="Text Placeholder 2">
            <a:extLst>
              <a:ext uri="{FF2B5EF4-FFF2-40B4-BE49-F238E27FC236}">
                <a16:creationId xmlns:a16="http://schemas.microsoft.com/office/drawing/2014/main" id="{533B80C5-078D-F5AF-1E84-F25F16AE7A84}"/>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5DC8A51-08E0-4D03-D419-13857F9F69BD}"/>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11/09/2023</a:t>
            </a:fld>
            <a:endParaRPr lang="en-AT"/>
          </a:p>
        </p:txBody>
      </p:sp>
      <p:sp>
        <p:nvSpPr>
          <p:cNvPr id="5" name="Footer Placeholder 4">
            <a:extLst>
              <a:ext uri="{FF2B5EF4-FFF2-40B4-BE49-F238E27FC236}">
                <a16:creationId xmlns:a16="http://schemas.microsoft.com/office/drawing/2014/main" id="{BA815623-FFB6-DEBB-B2B7-25A8598B2D8D}"/>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C521D2B2-9B4B-1000-F7A1-B1293AC1F527}"/>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4058015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EF931-A94C-211D-4C16-E834A5996B3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Content Placeholder 2">
            <a:extLst>
              <a:ext uri="{FF2B5EF4-FFF2-40B4-BE49-F238E27FC236}">
                <a16:creationId xmlns:a16="http://schemas.microsoft.com/office/drawing/2014/main" id="{CF320A0E-285F-5530-02FF-F66B1777B81B}"/>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Content Placeholder 3">
            <a:extLst>
              <a:ext uri="{FF2B5EF4-FFF2-40B4-BE49-F238E27FC236}">
                <a16:creationId xmlns:a16="http://schemas.microsoft.com/office/drawing/2014/main" id="{EC072D30-F2E3-0B3A-B30C-A5343C3BF523}"/>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5" name="Date Placeholder 4">
            <a:extLst>
              <a:ext uri="{FF2B5EF4-FFF2-40B4-BE49-F238E27FC236}">
                <a16:creationId xmlns:a16="http://schemas.microsoft.com/office/drawing/2014/main" id="{0B15F759-D83B-28DD-81FE-FB28B905A233}"/>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11/09/2023</a:t>
            </a:fld>
            <a:endParaRPr lang="en-AT"/>
          </a:p>
        </p:txBody>
      </p:sp>
      <p:sp>
        <p:nvSpPr>
          <p:cNvPr id="6" name="Footer Placeholder 5">
            <a:extLst>
              <a:ext uri="{FF2B5EF4-FFF2-40B4-BE49-F238E27FC236}">
                <a16:creationId xmlns:a16="http://schemas.microsoft.com/office/drawing/2014/main" id="{2554AA6C-AC4A-254A-4ED5-382239E88EDC}"/>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7" name="Slide Number Placeholder 6">
            <a:extLst>
              <a:ext uri="{FF2B5EF4-FFF2-40B4-BE49-F238E27FC236}">
                <a16:creationId xmlns:a16="http://schemas.microsoft.com/office/drawing/2014/main" id="{7DE390A8-0B27-AD23-4D78-8B67D1F644AC}"/>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663638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98552-CBBF-D10C-2851-CE5F323BE08F}"/>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AT"/>
          </a:p>
        </p:txBody>
      </p:sp>
      <p:sp>
        <p:nvSpPr>
          <p:cNvPr id="3" name="Text Placeholder 2">
            <a:extLst>
              <a:ext uri="{FF2B5EF4-FFF2-40B4-BE49-F238E27FC236}">
                <a16:creationId xmlns:a16="http://schemas.microsoft.com/office/drawing/2014/main" id="{FFFE88C3-615B-816B-C041-1B014F77F8FA}"/>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A50F503-4249-0855-96AC-008B469A4FAF}"/>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5" name="Text Placeholder 4">
            <a:extLst>
              <a:ext uri="{FF2B5EF4-FFF2-40B4-BE49-F238E27FC236}">
                <a16:creationId xmlns:a16="http://schemas.microsoft.com/office/drawing/2014/main" id="{25998227-D465-AE51-360B-A84D6E6A8CBE}"/>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F1D8803-B841-D379-DA13-54B34C514063}"/>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7" name="Date Placeholder 6">
            <a:extLst>
              <a:ext uri="{FF2B5EF4-FFF2-40B4-BE49-F238E27FC236}">
                <a16:creationId xmlns:a16="http://schemas.microsoft.com/office/drawing/2014/main" id="{FA03BFB6-C264-EC78-DE85-31ED77A7462B}"/>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11/09/2023</a:t>
            </a:fld>
            <a:endParaRPr lang="en-AT"/>
          </a:p>
        </p:txBody>
      </p:sp>
      <p:sp>
        <p:nvSpPr>
          <p:cNvPr id="8" name="Footer Placeholder 7">
            <a:extLst>
              <a:ext uri="{FF2B5EF4-FFF2-40B4-BE49-F238E27FC236}">
                <a16:creationId xmlns:a16="http://schemas.microsoft.com/office/drawing/2014/main" id="{00ADCE47-0D8A-89FC-52C2-D482F134EBB2}"/>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9" name="Slide Number Placeholder 8">
            <a:extLst>
              <a:ext uri="{FF2B5EF4-FFF2-40B4-BE49-F238E27FC236}">
                <a16:creationId xmlns:a16="http://schemas.microsoft.com/office/drawing/2014/main" id="{9A8CD5A7-1626-07AA-D2F2-7D9D7D8D6C12}"/>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2959806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3FC91-6701-22B3-F986-D2DE7F9935EC}"/>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Date Placeholder 2">
            <a:extLst>
              <a:ext uri="{FF2B5EF4-FFF2-40B4-BE49-F238E27FC236}">
                <a16:creationId xmlns:a16="http://schemas.microsoft.com/office/drawing/2014/main" id="{8865FC91-E1CF-B33B-4316-5F030AB3405E}"/>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11/09/2023</a:t>
            </a:fld>
            <a:endParaRPr lang="en-AT"/>
          </a:p>
        </p:txBody>
      </p:sp>
      <p:sp>
        <p:nvSpPr>
          <p:cNvPr id="4" name="Footer Placeholder 3">
            <a:extLst>
              <a:ext uri="{FF2B5EF4-FFF2-40B4-BE49-F238E27FC236}">
                <a16:creationId xmlns:a16="http://schemas.microsoft.com/office/drawing/2014/main" id="{B713C2CC-BC4A-E4DF-8494-EC235D70283A}"/>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5" name="Slide Number Placeholder 4">
            <a:extLst>
              <a:ext uri="{FF2B5EF4-FFF2-40B4-BE49-F238E27FC236}">
                <a16:creationId xmlns:a16="http://schemas.microsoft.com/office/drawing/2014/main" id="{B66A15BA-FEE4-7386-6712-A96CDE521629}"/>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3855353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740188-5A5C-FAF9-2521-642030BDA5D3}"/>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11/09/2023</a:t>
            </a:fld>
            <a:endParaRPr lang="en-AT"/>
          </a:p>
        </p:txBody>
      </p:sp>
      <p:sp>
        <p:nvSpPr>
          <p:cNvPr id="3" name="Footer Placeholder 2">
            <a:extLst>
              <a:ext uri="{FF2B5EF4-FFF2-40B4-BE49-F238E27FC236}">
                <a16:creationId xmlns:a16="http://schemas.microsoft.com/office/drawing/2014/main" id="{08FDEB4D-A45C-1453-8190-7209781C688E}"/>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4" name="Slide Number Placeholder 3">
            <a:extLst>
              <a:ext uri="{FF2B5EF4-FFF2-40B4-BE49-F238E27FC236}">
                <a16:creationId xmlns:a16="http://schemas.microsoft.com/office/drawing/2014/main" id="{E398E109-5B87-E4B1-ADC1-030218708371}"/>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1428433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0AA26-4BB6-1D1A-037D-ACBAE49B0BA5}"/>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AT"/>
          </a:p>
        </p:txBody>
      </p:sp>
      <p:sp>
        <p:nvSpPr>
          <p:cNvPr id="3" name="Content Placeholder 2">
            <a:extLst>
              <a:ext uri="{FF2B5EF4-FFF2-40B4-BE49-F238E27FC236}">
                <a16:creationId xmlns:a16="http://schemas.microsoft.com/office/drawing/2014/main" id="{77456E84-B974-7F35-3C70-8E3E07AB2556}"/>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Text Placeholder 3">
            <a:extLst>
              <a:ext uri="{FF2B5EF4-FFF2-40B4-BE49-F238E27FC236}">
                <a16:creationId xmlns:a16="http://schemas.microsoft.com/office/drawing/2014/main" id="{F0A2D2F7-ABF5-8F11-2584-17C841342F7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5971083-6C28-83C7-1AC1-F475C8F45B2B}"/>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11/09/2023</a:t>
            </a:fld>
            <a:endParaRPr lang="en-AT"/>
          </a:p>
        </p:txBody>
      </p:sp>
      <p:sp>
        <p:nvSpPr>
          <p:cNvPr id="6" name="Footer Placeholder 5">
            <a:extLst>
              <a:ext uri="{FF2B5EF4-FFF2-40B4-BE49-F238E27FC236}">
                <a16:creationId xmlns:a16="http://schemas.microsoft.com/office/drawing/2014/main" id="{3B3CCEC8-BA30-1F91-FADA-069CB64C2EDE}"/>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7" name="Slide Number Placeholder 6">
            <a:extLst>
              <a:ext uri="{FF2B5EF4-FFF2-40B4-BE49-F238E27FC236}">
                <a16:creationId xmlns:a16="http://schemas.microsoft.com/office/drawing/2014/main" id="{50E1819F-0494-7C02-1117-13ABFA5AED2E}"/>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2866319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4.emf"/><Relationship Id="rId13" Type="http://schemas.openxmlformats.org/officeDocument/2006/relationships/image" Target="../media/image7.emf"/><Relationship Id="rId3" Type="http://schemas.openxmlformats.org/officeDocument/2006/relationships/image" Target="../media/image1.jpg"/><Relationship Id="rId7" Type="http://schemas.openxmlformats.org/officeDocument/2006/relationships/slide" Target="../slides/slide4.xml"/><Relationship Id="rId12" Type="http://schemas.openxmlformats.org/officeDocument/2006/relationships/image" Target="../media/image6.emf"/><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3.emf"/><Relationship Id="rId11" Type="http://schemas.openxmlformats.org/officeDocument/2006/relationships/slide" Target="../slides/slide9.xml"/><Relationship Id="rId5" Type="http://schemas.openxmlformats.org/officeDocument/2006/relationships/slide" Target="../slides/slide2.xml"/><Relationship Id="rId10" Type="http://schemas.openxmlformats.org/officeDocument/2006/relationships/image" Target="../media/image5.emf"/><Relationship Id="rId4" Type="http://schemas.openxmlformats.org/officeDocument/2006/relationships/image" Target="../media/image2.emf"/><Relationship Id="rId9" Type="http://schemas.openxmlformats.org/officeDocument/2006/relationships/slide" Target="../slides/slide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8.png"/><Relationship Id="rId18" Type="http://schemas.openxmlformats.org/officeDocument/2006/relationships/image" Target="../media/image12.emf"/><Relationship Id="rId26" Type="http://schemas.openxmlformats.org/officeDocument/2006/relationships/image" Target="../media/image16.emf"/><Relationship Id="rId3" Type="http://schemas.openxmlformats.org/officeDocument/2006/relationships/slideLayout" Target="../slideLayouts/slideLayout4.xml"/><Relationship Id="rId21" Type="http://schemas.openxmlformats.org/officeDocument/2006/relationships/slide" Target="../slides/slide4.xml"/><Relationship Id="rId7" Type="http://schemas.openxmlformats.org/officeDocument/2006/relationships/slideLayout" Target="../slideLayouts/slideLayout8.xml"/><Relationship Id="rId12" Type="http://schemas.openxmlformats.org/officeDocument/2006/relationships/theme" Target="../theme/theme2.xml"/><Relationship Id="rId17" Type="http://schemas.openxmlformats.org/officeDocument/2006/relationships/slide" Target="../slides/slide2.xml"/><Relationship Id="rId25" Type="http://schemas.openxmlformats.org/officeDocument/2006/relationships/slide" Target="../slides/slide9.xml"/><Relationship Id="rId2" Type="http://schemas.openxmlformats.org/officeDocument/2006/relationships/slideLayout" Target="../slideLayouts/slideLayout3.xml"/><Relationship Id="rId16" Type="http://schemas.openxmlformats.org/officeDocument/2006/relationships/image" Target="../media/image11.emf"/><Relationship Id="rId20" Type="http://schemas.openxmlformats.org/officeDocument/2006/relationships/image" Target="../media/image13.emf"/><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24" Type="http://schemas.openxmlformats.org/officeDocument/2006/relationships/image" Target="../media/image15.emf"/><Relationship Id="rId5" Type="http://schemas.openxmlformats.org/officeDocument/2006/relationships/slideLayout" Target="../slideLayouts/slideLayout6.xml"/><Relationship Id="rId15" Type="http://schemas.openxmlformats.org/officeDocument/2006/relationships/image" Target="../media/image10.emf"/><Relationship Id="rId23" Type="http://schemas.openxmlformats.org/officeDocument/2006/relationships/slide" Target="../slides/slide7.xml"/><Relationship Id="rId10" Type="http://schemas.openxmlformats.org/officeDocument/2006/relationships/slideLayout" Target="../slideLayouts/slideLayout11.xml"/><Relationship Id="rId19" Type="http://schemas.openxmlformats.org/officeDocument/2006/relationships/slide" Target="../slides/slide3.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image" Target="../media/image9.emf"/><Relationship Id="rId22" Type="http://schemas.openxmlformats.org/officeDocument/2006/relationships/image" Target="../media/image14.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538A48F-A32D-1367-E754-FD1441CC128B}"/>
              </a:ext>
            </a:extLst>
          </p:cNvPr>
          <p:cNvPicPr>
            <a:picLocks noChangeAspect="1"/>
          </p:cNvPicPr>
          <p:nvPr userDrawn="1"/>
        </p:nvPicPr>
        <p:blipFill>
          <a:blip r:embed="rId4"/>
          <a:stretch>
            <a:fillRect/>
          </a:stretch>
        </p:blipFill>
        <p:spPr>
          <a:xfrm>
            <a:off x="197124" y="400850"/>
            <a:ext cx="2039389" cy="1019695"/>
          </a:xfrm>
          <a:prstGeom prst="rect">
            <a:avLst/>
          </a:prstGeom>
        </p:spPr>
      </p:pic>
      <p:pic>
        <p:nvPicPr>
          <p:cNvPr id="14" name="Picture 13">
            <a:hlinkClick r:id="rId5" action="ppaction://hlinksldjump"/>
            <a:extLst>
              <a:ext uri="{FF2B5EF4-FFF2-40B4-BE49-F238E27FC236}">
                <a16:creationId xmlns:a16="http://schemas.microsoft.com/office/drawing/2014/main" id="{180DFF96-CBFD-BE49-06A1-72B2C840F2F3}"/>
              </a:ext>
            </a:extLst>
          </p:cNvPr>
          <p:cNvPicPr>
            <a:picLocks noChangeAspect="1"/>
          </p:cNvPicPr>
          <p:nvPr userDrawn="1"/>
        </p:nvPicPr>
        <p:blipFill>
          <a:blip r:embed="rId6"/>
          <a:stretch>
            <a:fillRect/>
          </a:stretch>
        </p:blipFill>
        <p:spPr>
          <a:xfrm>
            <a:off x="315118" y="1927567"/>
            <a:ext cx="1803400" cy="723900"/>
          </a:xfrm>
          <a:prstGeom prst="rect">
            <a:avLst/>
          </a:prstGeom>
        </p:spPr>
      </p:pic>
      <p:pic>
        <p:nvPicPr>
          <p:cNvPr id="17" name="Picture 16">
            <a:hlinkClick r:id="rId7" action="ppaction://hlinksldjump"/>
            <a:extLst>
              <a:ext uri="{FF2B5EF4-FFF2-40B4-BE49-F238E27FC236}">
                <a16:creationId xmlns:a16="http://schemas.microsoft.com/office/drawing/2014/main" id="{8A824A85-4E9D-4703-1A33-A7316C088964}"/>
              </a:ext>
            </a:extLst>
          </p:cNvPr>
          <p:cNvPicPr>
            <a:picLocks noChangeAspect="1"/>
          </p:cNvPicPr>
          <p:nvPr userDrawn="1"/>
        </p:nvPicPr>
        <p:blipFill>
          <a:blip r:embed="rId8"/>
          <a:stretch>
            <a:fillRect/>
          </a:stretch>
        </p:blipFill>
        <p:spPr>
          <a:xfrm>
            <a:off x="2819167" y="1927567"/>
            <a:ext cx="1803400" cy="723900"/>
          </a:xfrm>
          <a:prstGeom prst="rect">
            <a:avLst/>
          </a:prstGeom>
        </p:spPr>
      </p:pic>
      <p:pic>
        <p:nvPicPr>
          <p:cNvPr id="19" name="Picture 18">
            <a:hlinkClick r:id="rId9" action="ppaction://hlinksldjump"/>
            <a:extLst>
              <a:ext uri="{FF2B5EF4-FFF2-40B4-BE49-F238E27FC236}">
                <a16:creationId xmlns:a16="http://schemas.microsoft.com/office/drawing/2014/main" id="{C7F0C88D-B6B0-C38F-4C5B-39A96B625EA8}"/>
              </a:ext>
            </a:extLst>
          </p:cNvPr>
          <p:cNvPicPr>
            <a:picLocks noChangeAspect="1"/>
          </p:cNvPicPr>
          <p:nvPr userDrawn="1"/>
        </p:nvPicPr>
        <p:blipFill>
          <a:blip r:embed="rId10"/>
          <a:stretch>
            <a:fillRect/>
          </a:stretch>
        </p:blipFill>
        <p:spPr>
          <a:xfrm>
            <a:off x="7569433" y="1927567"/>
            <a:ext cx="1803400" cy="723900"/>
          </a:xfrm>
          <a:prstGeom prst="rect">
            <a:avLst/>
          </a:prstGeom>
        </p:spPr>
      </p:pic>
      <p:pic>
        <p:nvPicPr>
          <p:cNvPr id="20" name="Picture 19">
            <a:hlinkClick r:id="rId11" action="ppaction://hlinksldjump"/>
            <a:extLst>
              <a:ext uri="{FF2B5EF4-FFF2-40B4-BE49-F238E27FC236}">
                <a16:creationId xmlns:a16="http://schemas.microsoft.com/office/drawing/2014/main" id="{8ECB7A75-0964-BEB3-0070-79F92D4D6FB1}"/>
              </a:ext>
            </a:extLst>
          </p:cNvPr>
          <p:cNvPicPr>
            <a:picLocks noChangeAspect="1"/>
          </p:cNvPicPr>
          <p:nvPr userDrawn="1"/>
        </p:nvPicPr>
        <p:blipFill>
          <a:blip r:embed="rId12"/>
          <a:stretch>
            <a:fillRect/>
          </a:stretch>
        </p:blipFill>
        <p:spPr>
          <a:xfrm>
            <a:off x="10073482" y="1927567"/>
            <a:ext cx="1803400" cy="723900"/>
          </a:xfrm>
          <a:prstGeom prst="rect">
            <a:avLst/>
          </a:prstGeom>
        </p:spPr>
      </p:pic>
      <p:pic>
        <p:nvPicPr>
          <p:cNvPr id="25" name="Picture 24">
            <a:hlinkClick r:id="" action="ppaction://hlinkshowjump?jump=nextslide"/>
            <a:extLst>
              <a:ext uri="{FF2B5EF4-FFF2-40B4-BE49-F238E27FC236}">
                <a16:creationId xmlns:a16="http://schemas.microsoft.com/office/drawing/2014/main" id="{77F864E7-E11A-601B-0EAF-441012483A61}"/>
              </a:ext>
            </a:extLst>
          </p:cNvPr>
          <p:cNvPicPr>
            <a:picLocks noChangeAspect="1"/>
          </p:cNvPicPr>
          <p:nvPr userDrawn="1"/>
        </p:nvPicPr>
        <p:blipFill>
          <a:blip r:embed="rId13"/>
          <a:stretch>
            <a:fillRect/>
          </a:stretch>
        </p:blipFill>
        <p:spPr>
          <a:xfrm>
            <a:off x="5379720" y="3624775"/>
            <a:ext cx="1432560" cy="396240"/>
          </a:xfrm>
          <a:prstGeom prst="rect">
            <a:avLst/>
          </a:prstGeom>
          <a:effectLst>
            <a:outerShdw blurRad="50800" dist="38100" dir="2700000" algn="tl" rotWithShape="0">
              <a:prstClr val="black">
                <a:alpha val="40000"/>
              </a:prstClr>
            </a:outerShdw>
          </a:effectLst>
        </p:spPr>
      </p:pic>
      <p:grpSp>
        <p:nvGrpSpPr>
          <p:cNvPr id="26" name="Group 11">
            <a:extLst>
              <a:ext uri="{FF2B5EF4-FFF2-40B4-BE49-F238E27FC236}">
                <a16:creationId xmlns:a16="http://schemas.microsoft.com/office/drawing/2014/main" id="{87BECB55-2370-A93A-504C-917D8AAAC01C}"/>
              </a:ext>
            </a:extLst>
          </p:cNvPr>
          <p:cNvGrpSpPr>
            <a:grpSpLocks noChangeAspect="1"/>
          </p:cNvGrpSpPr>
          <p:nvPr userDrawn="1"/>
        </p:nvGrpSpPr>
        <p:grpSpPr bwMode="auto">
          <a:xfrm>
            <a:off x="2640003" y="2912198"/>
            <a:ext cx="2161727" cy="2160000"/>
            <a:chOff x="1720" y="1835"/>
            <a:chExt cx="1253" cy="1252"/>
          </a:xfrm>
        </p:grpSpPr>
        <p:sp>
          <p:nvSpPr>
            <p:cNvPr id="27" name="AutoShape 10">
              <a:extLst>
                <a:ext uri="{FF2B5EF4-FFF2-40B4-BE49-F238E27FC236}">
                  <a16:creationId xmlns:a16="http://schemas.microsoft.com/office/drawing/2014/main" id="{0BF46A3D-AFD0-A49B-C2E9-1B2B73179EF1}"/>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8" name="Freeform 12">
              <a:extLst>
                <a:ext uri="{FF2B5EF4-FFF2-40B4-BE49-F238E27FC236}">
                  <a16:creationId xmlns:a16="http://schemas.microsoft.com/office/drawing/2014/main" id="{8D737626-C88A-9461-D26D-7D37D49B48EF}"/>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13">
              <a:extLst>
                <a:ext uri="{FF2B5EF4-FFF2-40B4-BE49-F238E27FC236}">
                  <a16:creationId xmlns:a16="http://schemas.microsoft.com/office/drawing/2014/main" id="{30B50F5E-56B1-5228-9769-5202FABA30EC}"/>
                </a:ext>
              </a:extLst>
            </p:cNvPr>
            <p:cNvSpPr>
              <a:spLocks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30" name="Group 11">
            <a:extLst>
              <a:ext uri="{FF2B5EF4-FFF2-40B4-BE49-F238E27FC236}">
                <a16:creationId xmlns:a16="http://schemas.microsoft.com/office/drawing/2014/main" id="{697910CC-4673-7714-0AAC-019E7ED7A60C}"/>
              </a:ext>
            </a:extLst>
          </p:cNvPr>
          <p:cNvGrpSpPr>
            <a:grpSpLocks noChangeAspect="1"/>
          </p:cNvGrpSpPr>
          <p:nvPr userDrawn="1"/>
        </p:nvGrpSpPr>
        <p:grpSpPr bwMode="auto">
          <a:xfrm>
            <a:off x="7390269" y="2932111"/>
            <a:ext cx="2161727" cy="2160000"/>
            <a:chOff x="1720" y="1835"/>
            <a:chExt cx="1253" cy="1252"/>
          </a:xfrm>
        </p:grpSpPr>
        <p:sp>
          <p:nvSpPr>
            <p:cNvPr id="31" name="AutoShape 10">
              <a:extLst>
                <a:ext uri="{FF2B5EF4-FFF2-40B4-BE49-F238E27FC236}">
                  <a16:creationId xmlns:a16="http://schemas.microsoft.com/office/drawing/2014/main" id="{38F824B9-9A90-6EAD-87E6-628E66C05A39}"/>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 name="Freeform 12">
              <a:extLst>
                <a:ext uri="{FF2B5EF4-FFF2-40B4-BE49-F238E27FC236}">
                  <a16:creationId xmlns:a16="http://schemas.microsoft.com/office/drawing/2014/main" id="{366E077A-5836-EBB2-0444-76188B27B94F}"/>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3">
              <a:extLst>
                <a:ext uri="{FF2B5EF4-FFF2-40B4-BE49-F238E27FC236}">
                  <a16:creationId xmlns:a16="http://schemas.microsoft.com/office/drawing/2014/main" id="{79137E47-A439-04D3-7800-24C7697559EC}"/>
                </a:ext>
              </a:extLst>
            </p:cNvPr>
            <p:cNvSpPr>
              <a:spLocks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34" name="Group 11">
            <a:extLst>
              <a:ext uri="{FF2B5EF4-FFF2-40B4-BE49-F238E27FC236}">
                <a16:creationId xmlns:a16="http://schemas.microsoft.com/office/drawing/2014/main" id="{1D38449B-7C18-ABFD-7088-115319826A8D}"/>
              </a:ext>
            </a:extLst>
          </p:cNvPr>
          <p:cNvGrpSpPr>
            <a:grpSpLocks noChangeAspect="1"/>
          </p:cNvGrpSpPr>
          <p:nvPr userDrawn="1"/>
        </p:nvGrpSpPr>
        <p:grpSpPr bwMode="auto">
          <a:xfrm>
            <a:off x="9894318" y="2912198"/>
            <a:ext cx="2161727" cy="2160000"/>
            <a:chOff x="1720" y="1835"/>
            <a:chExt cx="1253" cy="1252"/>
          </a:xfrm>
        </p:grpSpPr>
        <p:sp>
          <p:nvSpPr>
            <p:cNvPr id="35" name="AutoShape 10">
              <a:extLst>
                <a:ext uri="{FF2B5EF4-FFF2-40B4-BE49-F238E27FC236}">
                  <a16:creationId xmlns:a16="http://schemas.microsoft.com/office/drawing/2014/main" id="{D5977EF8-B3CB-0B81-AC41-3C2BC0F80C32}"/>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12">
              <a:extLst>
                <a:ext uri="{FF2B5EF4-FFF2-40B4-BE49-F238E27FC236}">
                  <a16:creationId xmlns:a16="http://schemas.microsoft.com/office/drawing/2014/main" id="{F3924527-DFC7-2B7F-5519-6FC0B96C02C5}"/>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3">
              <a:extLst>
                <a:ext uri="{FF2B5EF4-FFF2-40B4-BE49-F238E27FC236}">
                  <a16:creationId xmlns:a16="http://schemas.microsoft.com/office/drawing/2014/main" id="{85040B19-2A7A-19CC-5A2F-0B28E79FA175}"/>
                </a:ext>
              </a:extLst>
            </p:cNvPr>
            <p:cNvSpPr>
              <a:spLocks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38" name="Group 11">
            <a:extLst>
              <a:ext uri="{FF2B5EF4-FFF2-40B4-BE49-F238E27FC236}">
                <a16:creationId xmlns:a16="http://schemas.microsoft.com/office/drawing/2014/main" id="{6AF918A3-7A8E-8548-961B-6CDF3C710F71}"/>
              </a:ext>
            </a:extLst>
          </p:cNvPr>
          <p:cNvGrpSpPr>
            <a:grpSpLocks noChangeAspect="1"/>
          </p:cNvGrpSpPr>
          <p:nvPr userDrawn="1"/>
        </p:nvGrpSpPr>
        <p:grpSpPr bwMode="auto">
          <a:xfrm>
            <a:off x="135955" y="2932111"/>
            <a:ext cx="2161727" cy="2160000"/>
            <a:chOff x="1720" y="1835"/>
            <a:chExt cx="1253" cy="1252"/>
          </a:xfrm>
        </p:grpSpPr>
        <p:sp>
          <p:nvSpPr>
            <p:cNvPr id="39" name="AutoShape 10">
              <a:extLst>
                <a:ext uri="{FF2B5EF4-FFF2-40B4-BE49-F238E27FC236}">
                  <a16:creationId xmlns:a16="http://schemas.microsoft.com/office/drawing/2014/main" id="{7B701403-7F66-93FD-8F50-A85E680EAC99}"/>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12">
              <a:extLst>
                <a:ext uri="{FF2B5EF4-FFF2-40B4-BE49-F238E27FC236}">
                  <a16:creationId xmlns:a16="http://schemas.microsoft.com/office/drawing/2014/main" id="{2C723704-3C24-092E-E0D7-DD5533DCE0F8}"/>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13">
              <a:extLst>
                <a:ext uri="{FF2B5EF4-FFF2-40B4-BE49-F238E27FC236}">
                  <a16:creationId xmlns:a16="http://schemas.microsoft.com/office/drawing/2014/main" id="{E552E5E4-A131-E945-A2C6-724F991CB798}"/>
                </a:ext>
              </a:extLst>
            </p:cNvPr>
            <p:cNvSpPr>
              <a:spLocks noChangeAspect="1"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grpSp>
      <p:grpSp>
        <p:nvGrpSpPr>
          <p:cNvPr id="2" name="Group 4">
            <a:extLst>
              <a:ext uri="{FF2B5EF4-FFF2-40B4-BE49-F238E27FC236}">
                <a16:creationId xmlns:a16="http://schemas.microsoft.com/office/drawing/2014/main" id="{8360A02C-CB7E-D46E-5E90-D8CD446F431F}"/>
              </a:ext>
            </a:extLst>
          </p:cNvPr>
          <p:cNvGrpSpPr>
            <a:grpSpLocks noChangeAspect="1"/>
          </p:cNvGrpSpPr>
          <p:nvPr userDrawn="1"/>
        </p:nvGrpSpPr>
        <p:grpSpPr bwMode="auto">
          <a:xfrm>
            <a:off x="5162550" y="4986338"/>
            <a:ext cx="1866900" cy="1625600"/>
            <a:chOff x="3252" y="3141"/>
            <a:chExt cx="1176" cy="1024"/>
          </a:xfrm>
        </p:grpSpPr>
        <p:sp>
          <p:nvSpPr>
            <p:cNvPr id="3" name="AutoShape 3">
              <a:extLst>
                <a:ext uri="{FF2B5EF4-FFF2-40B4-BE49-F238E27FC236}">
                  <a16:creationId xmlns:a16="http://schemas.microsoft.com/office/drawing/2014/main" id="{3DEBD16A-D37B-E95C-21B4-FC855993F4CC}"/>
                </a:ext>
              </a:extLst>
            </p:cNvPr>
            <p:cNvSpPr>
              <a:spLocks noChangeAspect="1" noChangeArrowheads="1" noTextEdit="1"/>
            </p:cNvSpPr>
            <p:nvPr userDrawn="1"/>
          </p:nvSpPr>
          <p:spPr bwMode="auto">
            <a:xfrm>
              <a:off x="3252" y="3141"/>
              <a:ext cx="1176" cy="1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 name="Freeform 5">
              <a:extLst>
                <a:ext uri="{FF2B5EF4-FFF2-40B4-BE49-F238E27FC236}">
                  <a16:creationId xmlns:a16="http://schemas.microsoft.com/office/drawing/2014/main" id="{80130735-FEF1-6DC4-7B95-DFCE3EBC625E}"/>
                </a:ext>
              </a:extLst>
            </p:cNvPr>
            <p:cNvSpPr>
              <a:spLocks/>
            </p:cNvSpPr>
            <p:nvPr userDrawn="1"/>
          </p:nvSpPr>
          <p:spPr bwMode="auto">
            <a:xfrm>
              <a:off x="3389" y="4004"/>
              <a:ext cx="902" cy="149"/>
            </a:xfrm>
            <a:custGeom>
              <a:avLst/>
              <a:gdLst>
                <a:gd name="T0" fmla="*/ 83 w 1913"/>
                <a:gd name="T1" fmla="*/ 349 h 349"/>
                <a:gd name="T2" fmla="*/ 83 w 1913"/>
                <a:gd name="T3" fmla="*/ 349 h 349"/>
                <a:gd name="T4" fmla="*/ 0 w 1913"/>
                <a:gd name="T5" fmla="*/ 265 h 349"/>
                <a:gd name="T6" fmla="*/ 0 w 1913"/>
                <a:gd name="T7" fmla="*/ 83 h 349"/>
                <a:gd name="T8" fmla="*/ 83 w 1913"/>
                <a:gd name="T9" fmla="*/ 0 h 349"/>
                <a:gd name="T10" fmla="*/ 1829 w 1913"/>
                <a:gd name="T11" fmla="*/ 0 h 349"/>
                <a:gd name="T12" fmla="*/ 1913 w 1913"/>
                <a:gd name="T13" fmla="*/ 83 h 349"/>
                <a:gd name="T14" fmla="*/ 1913 w 1913"/>
                <a:gd name="T15" fmla="*/ 265 h 349"/>
                <a:gd name="T16" fmla="*/ 1829 w 1913"/>
                <a:gd name="T17" fmla="*/ 349 h 349"/>
                <a:gd name="T18" fmla="*/ 83 w 1913"/>
                <a:gd name="T19" fmla="*/ 349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13" h="349">
                  <a:moveTo>
                    <a:pt x="83" y="349"/>
                  </a:moveTo>
                  <a:lnTo>
                    <a:pt x="83" y="349"/>
                  </a:lnTo>
                  <a:cubicBezTo>
                    <a:pt x="37" y="349"/>
                    <a:pt x="0" y="311"/>
                    <a:pt x="0" y="265"/>
                  </a:cubicBezTo>
                  <a:lnTo>
                    <a:pt x="0" y="83"/>
                  </a:lnTo>
                  <a:cubicBezTo>
                    <a:pt x="0" y="37"/>
                    <a:pt x="37" y="0"/>
                    <a:pt x="83" y="0"/>
                  </a:cubicBezTo>
                  <a:lnTo>
                    <a:pt x="1829" y="0"/>
                  </a:lnTo>
                  <a:cubicBezTo>
                    <a:pt x="1875" y="0"/>
                    <a:pt x="1913" y="37"/>
                    <a:pt x="1913" y="83"/>
                  </a:cubicBezTo>
                  <a:lnTo>
                    <a:pt x="1913" y="265"/>
                  </a:lnTo>
                  <a:cubicBezTo>
                    <a:pt x="1913" y="311"/>
                    <a:pt x="1875" y="349"/>
                    <a:pt x="1829" y="349"/>
                  </a:cubicBezTo>
                  <a:lnTo>
                    <a:pt x="83" y="349"/>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5" name="Freeform 6">
              <a:extLst>
                <a:ext uri="{FF2B5EF4-FFF2-40B4-BE49-F238E27FC236}">
                  <a16:creationId xmlns:a16="http://schemas.microsoft.com/office/drawing/2014/main" id="{C2630D5B-8DBE-D04E-C2BB-3A7250FD01C2}"/>
                </a:ext>
              </a:extLst>
            </p:cNvPr>
            <p:cNvSpPr>
              <a:spLocks noEditPoints="1"/>
            </p:cNvSpPr>
            <p:nvPr userDrawn="1"/>
          </p:nvSpPr>
          <p:spPr bwMode="auto">
            <a:xfrm>
              <a:off x="3365" y="3987"/>
              <a:ext cx="959" cy="159"/>
            </a:xfrm>
            <a:custGeom>
              <a:avLst/>
              <a:gdLst>
                <a:gd name="T0" fmla="*/ 1849 w 1953"/>
                <a:gd name="T1" fmla="*/ 0 h 388"/>
                <a:gd name="T2" fmla="*/ 1849 w 1953"/>
                <a:gd name="T3" fmla="*/ 0 h 388"/>
                <a:gd name="T4" fmla="*/ 103 w 1953"/>
                <a:gd name="T5" fmla="*/ 0 h 388"/>
                <a:gd name="T6" fmla="*/ 0 w 1953"/>
                <a:gd name="T7" fmla="*/ 103 h 388"/>
                <a:gd name="T8" fmla="*/ 0 w 1953"/>
                <a:gd name="T9" fmla="*/ 285 h 388"/>
                <a:gd name="T10" fmla="*/ 103 w 1953"/>
                <a:gd name="T11" fmla="*/ 388 h 388"/>
                <a:gd name="T12" fmla="*/ 1849 w 1953"/>
                <a:gd name="T13" fmla="*/ 388 h 388"/>
                <a:gd name="T14" fmla="*/ 1953 w 1953"/>
                <a:gd name="T15" fmla="*/ 285 h 388"/>
                <a:gd name="T16" fmla="*/ 1953 w 1953"/>
                <a:gd name="T17" fmla="*/ 103 h 388"/>
                <a:gd name="T18" fmla="*/ 1849 w 1953"/>
                <a:gd name="T19" fmla="*/ 0 h 388"/>
                <a:gd name="T20" fmla="*/ 1849 w 1953"/>
                <a:gd name="T21" fmla="*/ 40 h 388"/>
                <a:gd name="T22" fmla="*/ 1849 w 1953"/>
                <a:gd name="T23" fmla="*/ 40 h 388"/>
                <a:gd name="T24" fmla="*/ 1913 w 1953"/>
                <a:gd name="T25" fmla="*/ 103 h 388"/>
                <a:gd name="T26" fmla="*/ 1913 w 1953"/>
                <a:gd name="T27" fmla="*/ 285 h 388"/>
                <a:gd name="T28" fmla="*/ 1849 w 1953"/>
                <a:gd name="T29" fmla="*/ 348 h 388"/>
                <a:gd name="T30" fmla="*/ 103 w 1953"/>
                <a:gd name="T31" fmla="*/ 348 h 388"/>
                <a:gd name="T32" fmla="*/ 39 w 1953"/>
                <a:gd name="T33" fmla="*/ 285 h 388"/>
                <a:gd name="T34" fmla="*/ 39 w 1953"/>
                <a:gd name="T35" fmla="*/ 103 h 388"/>
                <a:gd name="T36" fmla="*/ 103 w 1953"/>
                <a:gd name="T37" fmla="*/ 40 h 388"/>
                <a:gd name="T38" fmla="*/ 1849 w 1953"/>
                <a:gd name="T39" fmla="*/ 4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53" h="388">
                  <a:moveTo>
                    <a:pt x="1849" y="0"/>
                  </a:moveTo>
                  <a:lnTo>
                    <a:pt x="1849" y="0"/>
                  </a:lnTo>
                  <a:lnTo>
                    <a:pt x="103" y="0"/>
                  </a:lnTo>
                  <a:cubicBezTo>
                    <a:pt x="46" y="0"/>
                    <a:pt x="0" y="46"/>
                    <a:pt x="0" y="103"/>
                  </a:cubicBezTo>
                  <a:lnTo>
                    <a:pt x="0" y="285"/>
                  </a:lnTo>
                  <a:cubicBezTo>
                    <a:pt x="0" y="342"/>
                    <a:pt x="46" y="388"/>
                    <a:pt x="103" y="388"/>
                  </a:cubicBezTo>
                  <a:lnTo>
                    <a:pt x="1849" y="388"/>
                  </a:lnTo>
                  <a:cubicBezTo>
                    <a:pt x="1906" y="388"/>
                    <a:pt x="1953" y="342"/>
                    <a:pt x="1953" y="285"/>
                  </a:cubicBezTo>
                  <a:lnTo>
                    <a:pt x="1953" y="103"/>
                  </a:lnTo>
                  <a:cubicBezTo>
                    <a:pt x="1953" y="46"/>
                    <a:pt x="1906" y="0"/>
                    <a:pt x="1849" y="0"/>
                  </a:cubicBezTo>
                  <a:close/>
                  <a:moveTo>
                    <a:pt x="1849" y="40"/>
                  </a:moveTo>
                  <a:lnTo>
                    <a:pt x="1849" y="40"/>
                  </a:lnTo>
                  <a:cubicBezTo>
                    <a:pt x="1884" y="40"/>
                    <a:pt x="1913" y="68"/>
                    <a:pt x="1913" y="103"/>
                  </a:cubicBezTo>
                  <a:lnTo>
                    <a:pt x="1913" y="285"/>
                  </a:lnTo>
                  <a:cubicBezTo>
                    <a:pt x="1913" y="320"/>
                    <a:pt x="1884" y="348"/>
                    <a:pt x="1849" y="348"/>
                  </a:cubicBezTo>
                  <a:lnTo>
                    <a:pt x="103" y="348"/>
                  </a:lnTo>
                  <a:cubicBezTo>
                    <a:pt x="68" y="348"/>
                    <a:pt x="39" y="320"/>
                    <a:pt x="39" y="285"/>
                  </a:cubicBezTo>
                  <a:lnTo>
                    <a:pt x="39" y="103"/>
                  </a:lnTo>
                  <a:cubicBezTo>
                    <a:pt x="39" y="68"/>
                    <a:pt x="68" y="40"/>
                    <a:pt x="103" y="40"/>
                  </a:cubicBezTo>
                  <a:lnTo>
                    <a:pt x="1849" y="40"/>
                  </a:lnTo>
                  <a:close/>
                </a:path>
              </a:pathLst>
            </a:custGeom>
            <a:solidFill>
              <a:srgbClr val="C9BF8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73916921"/>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pic>
        <p:nvPicPr>
          <p:cNvPr id="5" name="Picture 4">
            <a:hlinkClick r:id="" action="ppaction://hlinkshowjump?jump=firstslide"/>
            <a:extLst>
              <a:ext uri="{FF2B5EF4-FFF2-40B4-BE49-F238E27FC236}">
                <a16:creationId xmlns:a16="http://schemas.microsoft.com/office/drawing/2014/main" id="{463ED861-2009-804A-DA63-25067E1265EF}"/>
              </a:ext>
            </a:extLst>
          </p:cNvPr>
          <p:cNvPicPr>
            <a:picLocks noChangeAspect="1"/>
          </p:cNvPicPr>
          <p:nvPr userDrawn="1"/>
        </p:nvPicPr>
        <p:blipFill>
          <a:blip r:embed="rId14"/>
          <a:stretch>
            <a:fillRect/>
          </a:stretch>
        </p:blipFill>
        <p:spPr>
          <a:xfrm>
            <a:off x="11416375" y="2263000"/>
            <a:ext cx="213360" cy="213360"/>
          </a:xfrm>
          <a:prstGeom prst="rect">
            <a:avLst/>
          </a:prstGeom>
        </p:spPr>
      </p:pic>
      <p:pic>
        <p:nvPicPr>
          <p:cNvPr id="16" name="Picture 15">
            <a:hlinkClick r:id="" action="ppaction://hlinkshowjump?jump=nextslide"/>
            <a:extLst>
              <a:ext uri="{FF2B5EF4-FFF2-40B4-BE49-F238E27FC236}">
                <a16:creationId xmlns:a16="http://schemas.microsoft.com/office/drawing/2014/main" id="{47858BCE-D687-37FC-2353-137131A1CA8F}"/>
              </a:ext>
            </a:extLst>
          </p:cNvPr>
          <p:cNvPicPr>
            <a:picLocks noChangeAspect="1"/>
          </p:cNvPicPr>
          <p:nvPr userDrawn="1"/>
        </p:nvPicPr>
        <p:blipFill>
          <a:blip r:embed="rId15"/>
          <a:stretch>
            <a:fillRect/>
          </a:stretch>
        </p:blipFill>
        <p:spPr>
          <a:xfrm>
            <a:off x="11629735" y="4211192"/>
            <a:ext cx="209550" cy="209550"/>
          </a:xfrm>
          <a:prstGeom prst="rect">
            <a:avLst/>
          </a:prstGeom>
        </p:spPr>
      </p:pic>
      <p:pic>
        <p:nvPicPr>
          <p:cNvPr id="17" name="Picture 16">
            <a:hlinkClick r:id="" action="ppaction://hlinkshowjump?jump=previousslide"/>
            <a:extLst>
              <a:ext uri="{FF2B5EF4-FFF2-40B4-BE49-F238E27FC236}">
                <a16:creationId xmlns:a16="http://schemas.microsoft.com/office/drawing/2014/main" id="{DED5D67C-73FB-63AA-8125-DF08EED1312D}"/>
              </a:ext>
            </a:extLst>
          </p:cNvPr>
          <p:cNvPicPr>
            <a:picLocks noChangeAspect="1"/>
          </p:cNvPicPr>
          <p:nvPr userDrawn="1"/>
        </p:nvPicPr>
        <p:blipFill>
          <a:blip r:embed="rId16"/>
          <a:stretch>
            <a:fillRect/>
          </a:stretch>
        </p:blipFill>
        <p:spPr>
          <a:xfrm>
            <a:off x="11206825" y="4216497"/>
            <a:ext cx="209550" cy="209550"/>
          </a:xfrm>
          <a:prstGeom prst="rect">
            <a:avLst/>
          </a:prstGeom>
        </p:spPr>
      </p:pic>
      <p:grpSp>
        <p:nvGrpSpPr>
          <p:cNvPr id="4" name="Group 4">
            <a:extLst>
              <a:ext uri="{FF2B5EF4-FFF2-40B4-BE49-F238E27FC236}">
                <a16:creationId xmlns:a16="http://schemas.microsoft.com/office/drawing/2014/main" id="{AF3CB3B6-1731-A92A-A437-14AAD8686074}"/>
              </a:ext>
            </a:extLst>
          </p:cNvPr>
          <p:cNvGrpSpPr>
            <a:grpSpLocks noChangeAspect="1"/>
          </p:cNvGrpSpPr>
          <p:nvPr userDrawn="1"/>
        </p:nvGrpSpPr>
        <p:grpSpPr bwMode="auto">
          <a:xfrm>
            <a:off x="11020425" y="5402263"/>
            <a:ext cx="1003300" cy="1214437"/>
            <a:chOff x="6942" y="3403"/>
            <a:chExt cx="632" cy="765"/>
          </a:xfrm>
        </p:grpSpPr>
        <p:sp>
          <p:nvSpPr>
            <p:cNvPr id="9" name="AutoShape 3">
              <a:extLst>
                <a:ext uri="{FF2B5EF4-FFF2-40B4-BE49-F238E27FC236}">
                  <a16:creationId xmlns:a16="http://schemas.microsoft.com/office/drawing/2014/main" id="{DCBF34F5-26D5-0C9F-4A67-C6C86967111A}"/>
                </a:ext>
              </a:extLst>
            </p:cNvPr>
            <p:cNvSpPr>
              <a:spLocks noChangeAspect="1" noChangeArrowheads="1" noTextEdit="1"/>
            </p:cNvSpPr>
            <p:nvPr userDrawn="1"/>
          </p:nvSpPr>
          <p:spPr bwMode="auto">
            <a:xfrm>
              <a:off x="6942" y="3403"/>
              <a:ext cx="632" cy="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5">
              <a:extLst>
                <a:ext uri="{FF2B5EF4-FFF2-40B4-BE49-F238E27FC236}">
                  <a16:creationId xmlns:a16="http://schemas.microsoft.com/office/drawing/2014/main" id="{A8D6E367-F762-73DB-6DE5-1113BEFE9116}"/>
                </a:ext>
              </a:extLst>
            </p:cNvPr>
            <p:cNvSpPr>
              <a:spLocks/>
            </p:cNvSpPr>
            <p:nvPr userDrawn="1"/>
          </p:nvSpPr>
          <p:spPr bwMode="auto">
            <a:xfrm>
              <a:off x="6949" y="4028"/>
              <a:ext cx="621" cy="133"/>
            </a:xfrm>
            <a:custGeom>
              <a:avLst/>
              <a:gdLst>
                <a:gd name="T0" fmla="*/ 83 w 1849"/>
                <a:gd name="T1" fmla="*/ 397 h 397"/>
                <a:gd name="T2" fmla="*/ 83 w 1849"/>
                <a:gd name="T3" fmla="*/ 397 h 397"/>
                <a:gd name="T4" fmla="*/ 0 w 1849"/>
                <a:gd name="T5" fmla="*/ 313 h 397"/>
                <a:gd name="T6" fmla="*/ 0 w 1849"/>
                <a:gd name="T7" fmla="*/ 83 h 397"/>
                <a:gd name="T8" fmla="*/ 83 w 1849"/>
                <a:gd name="T9" fmla="*/ 0 h 397"/>
                <a:gd name="T10" fmla="*/ 1766 w 1849"/>
                <a:gd name="T11" fmla="*/ 0 h 397"/>
                <a:gd name="T12" fmla="*/ 1849 w 1849"/>
                <a:gd name="T13" fmla="*/ 83 h 397"/>
                <a:gd name="T14" fmla="*/ 1849 w 1849"/>
                <a:gd name="T15" fmla="*/ 313 h 397"/>
                <a:gd name="T16" fmla="*/ 1766 w 1849"/>
                <a:gd name="T17" fmla="*/ 397 h 397"/>
                <a:gd name="T18" fmla="*/ 83 w 1849"/>
                <a:gd name="T19" fmla="*/ 397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397">
                  <a:moveTo>
                    <a:pt x="83" y="397"/>
                  </a:moveTo>
                  <a:lnTo>
                    <a:pt x="83" y="397"/>
                  </a:lnTo>
                  <a:cubicBezTo>
                    <a:pt x="37" y="397"/>
                    <a:pt x="0" y="359"/>
                    <a:pt x="0" y="313"/>
                  </a:cubicBezTo>
                  <a:lnTo>
                    <a:pt x="0" y="83"/>
                  </a:lnTo>
                  <a:cubicBezTo>
                    <a:pt x="0" y="37"/>
                    <a:pt x="37" y="0"/>
                    <a:pt x="83" y="0"/>
                  </a:cubicBezTo>
                  <a:lnTo>
                    <a:pt x="1766" y="0"/>
                  </a:lnTo>
                  <a:cubicBezTo>
                    <a:pt x="1812" y="0"/>
                    <a:pt x="1849" y="37"/>
                    <a:pt x="1849" y="83"/>
                  </a:cubicBezTo>
                  <a:lnTo>
                    <a:pt x="1849" y="313"/>
                  </a:lnTo>
                  <a:cubicBezTo>
                    <a:pt x="1849" y="359"/>
                    <a:pt x="1812" y="397"/>
                    <a:pt x="1766" y="397"/>
                  </a:cubicBezTo>
                  <a:lnTo>
                    <a:pt x="83" y="397"/>
                  </a:lnTo>
                  <a:close/>
                </a:path>
              </a:pathLst>
            </a:custGeom>
            <a:no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12" name="Freeform 6">
              <a:extLst>
                <a:ext uri="{FF2B5EF4-FFF2-40B4-BE49-F238E27FC236}">
                  <a16:creationId xmlns:a16="http://schemas.microsoft.com/office/drawing/2014/main" id="{20A87382-F3C6-C43A-60BB-A3CDE8623C03}"/>
                </a:ext>
              </a:extLst>
            </p:cNvPr>
            <p:cNvSpPr>
              <a:spLocks noEditPoints="1"/>
            </p:cNvSpPr>
            <p:nvPr userDrawn="1"/>
          </p:nvSpPr>
          <p:spPr bwMode="auto">
            <a:xfrm>
              <a:off x="6942" y="4022"/>
              <a:ext cx="635" cy="146"/>
            </a:xfrm>
            <a:custGeom>
              <a:avLst/>
              <a:gdLst>
                <a:gd name="T0" fmla="*/ 1786 w 1889"/>
                <a:gd name="T1" fmla="*/ 0 h 436"/>
                <a:gd name="T2" fmla="*/ 1786 w 1889"/>
                <a:gd name="T3" fmla="*/ 0 h 436"/>
                <a:gd name="T4" fmla="*/ 103 w 1889"/>
                <a:gd name="T5" fmla="*/ 0 h 436"/>
                <a:gd name="T6" fmla="*/ 0 w 1889"/>
                <a:gd name="T7" fmla="*/ 103 h 436"/>
                <a:gd name="T8" fmla="*/ 0 w 1889"/>
                <a:gd name="T9" fmla="*/ 333 h 436"/>
                <a:gd name="T10" fmla="*/ 103 w 1889"/>
                <a:gd name="T11" fmla="*/ 436 h 436"/>
                <a:gd name="T12" fmla="*/ 1786 w 1889"/>
                <a:gd name="T13" fmla="*/ 436 h 436"/>
                <a:gd name="T14" fmla="*/ 1889 w 1889"/>
                <a:gd name="T15" fmla="*/ 333 h 436"/>
                <a:gd name="T16" fmla="*/ 1889 w 1889"/>
                <a:gd name="T17" fmla="*/ 103 h 436"/>
                <a:gd name="T18" fmla="*/ 1786 w 1889"/>
                <a:gd name="T19" fmla="*/ 0 h 436"/>
                <a:gd name="T20" fmla="*/ 1786 w 1889"/>
                <a:gd name="T21" fmla="*/ 40 h 436"/>
                <a:gd name="T22" fmla="*/ 1786 w 1889"/>
                <a:gd name="T23" fmla="*/ 40 h 436"/>
                <a:gd name="T24" fmla="*/ 1849 w 1889"/>
                <a:gd name="T25" fmla="*/ 103 h 436"/>
                <a:gd name="T26" fmla="*/ 1849 w 1889"/>
                <a:gd name="T27" fmla="*/ 333 h 436"/>
                <a:gd name="T28" fmla="*/ 1786 w 1889"/>
                <a:gd name="T29" fmla="*/ 396 h 436"/>
                <a:gd name="T30" fmla="*/ 103 w 1889"/>
                <a:gd name="T31" fmla="*/ 396 h 436"/>
                <a:gd name="T32" fmla="*/ 39 w 1889"/>
                <a:gd name="T33" fmla="*/ 333 h 436"/>
                <a:gd name="T34" fmla="*/ 39 w 1889"/>
                <a:gd name="T35" fmla="*/ 103 h 436"/>
                <a:gd name="T36" fmla="*/ 103 w 1889"/>
                <a:gd name="T37" fmla="*/ 40 h 436"/>
                <a:gd name="T38" fmla="*/ 1786 w 1889"/>
                <a:gd name="T39" fmla="*/ 40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436">
                  <a:moveTo>
                    <a:pt x="1786" y="0"/>
                  </a:moveTo>
                  <a:lnTo>
                    <a:pt x="1786" y="0"/>
                  </a:lnTo>
                  <a:lnTo>
                    <a:pt x="103" y="0"/>
                  </a:lnTo>
                  <a:cubicBezTo>
                    <a:pt x="46" y="0"/>
                    <a:pt x="0" y="46"/>
                    <a:pt x="0" y="103"/>
                  </a:cubicBezTo>
                  <a:lnTo>
                    <a:pt x="0" y="333"/>
                  </a:lnTo>
                  <a:cubicBezTo>
                    <a:pt x="0" y="390"/>
                    <a:pt x="46" y="436"/>
                    <a:pt x="103" y="436"/>
                  </a:cubicBezTo>
                  <a:lnTo>
                    <a:pt x="1786" y="436"/>
                  </a:lnTo>
                  <a:cubicBezTo>
                    <a:pt x="1843" y="436"/>
                    <a:pt x="1889" y="390"/>
                    <a:pt x="1889" y="333"/>
                  </a:cubicBezTo>
                  <a:lnTo>
                    <a:pt x="1889" y="103"/>
                  </a:lnTo>
                  <a:cubicBezTo>
                    <a:pt x="1889" y="46"/>
                    <a:pt x="1843" y="0"/>
                    <a:pt x="1786" y="0"/>
                  </a:cubicBezTo>
                  <a:close/>
                  <a:moveTo>
                    <a:pt x="1786" y="40"/>
                  </a:moveTo>
                  <a:lnTo>
                    <a:pt x="1786" y="40"/>
                  </a:lnTo>
                  <a:cubicBezTo>
                    <a:pt x="1821" y="40"/>
                    <a:pt x="1849" y="68"/>
                    <a:pt x="1849" y="103"/>
                  </a:cubicBezTo>
                  <a:lnTo>
                    <a:pt x="1849" y="333"/>
                  </a:lnTo>
                  <a:cubicBezTo>
                    <a:pt x="1849" y="368"/>
                    <a:pt x="1821" y="396"/>
                    <a:pt x="1786" y="396"/>
                  </a:cubicBezTo>
                  <a:lnTo>
                    <a:pt x="103" y="396"/>
                  </a:lnTo>
                  <a:cubicBezTo>
                    <a:pt x="68" y="396"/>
                    <a:pt x="39" y="368"/>
                    <a:pt x="39" y="333"/>
                  </a:cubicBezTo>
                  <a:lnTo>
                    <a:pt x="39" y="103"/>
                  </a:lnTo>
                  <a:cubicBezTo>
                    <a:pt x="39" y="68"/>
                    <a:pt x="68" y="40"/>
                    <a:pt x="103" y="40"/>
                  </a:cubicBezTo>
                  <a:lnTo>
                    <a:pt x="1786" y="40"/>
                  </a:lnTo>
                  <a:close/>
                </a:path>
              </a:pathLst>
            </a:custGeom>
            <a:solidFill>
              <a:srgbClr val="C9BF8D"/>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a:extLst>
                <a:ext uri="{FF2B5EF4-FFF2-40B4-BE49-F238E27FC236}">
                  <a16:creationId xmlns:a16="http://schemas.microsoft.com/office/drawing/2014/main" id="{E0703B6A-5FF7-015E-042D-8745E72315F5}"/>
                </a:ext>
              </a:extLst>
            </p:cNvPr>
            <p:cNvSpPr>
              <a:spLocks/>
            </p:cNvSpPr>
            <p:nvPr userDrawn="1"/>
          </p:nvSpPr>
          <p:spPr bwMode="auto">
            <a:xfrm>
              <a:off x="7000" y="3407"/>
              <a:ext cx="518" cy="516"/>
            </a:xfrm>
            <a:custGeom>
              <a:avLst/>
              <a:gdLst>
                <a:gd name="T0" fmla="*/ 143 w 1542"/>
                <a:gd name="T1" fmla="*/ 1542 h 1542"/>
                <a:gd name="T2" fmla="*/ 143 w 1542"/>
                <a:gd name="T3" fmla="*/ 1542 h 1542"/>
                <a:gd name="T4" fmla="*/ 0 w 1542"/>
                <a:gd name="T5" fmla="*/ 1400 h 1542"/>
                <a:gd name="T6" fmla="*/ 0 w 1542"/>
                <a:gd name="T7" fmla="*/ 142 h 1542"/>
                <a:gd name="T8" fmla="*/ 143 w 1542"/>
                <a:gd name="T9" fmla="*/ 0 h 1542"/>
                <a:gd name="T10" fmla="*/ 1400 w 1542"/>
                <a:gd name="T11" fmla="*/ 0 h 1542"/>
                <a:gd name="T12" fmla="*/ 1542 w 1542"/>
                <a:gd name="T13" fmla="*/ 142 h 1542"/>
                <a:gd name="T14" fmla="*/ 1542 w 1542"/>
                <a:gd name="T15" fmla="*/ 1400 h 1542"/>
                <a:gd name="T16" fmla="*/ 1400 w 1542"/>
                <a:gd name="T17" fmla="*/ 1542 h 1542"/>
                <a:gd name="T18" fmla="*/ 143 w 1542"/>
                <a:gd name="T19" fmla="*/ 1542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2" h="1542">
                  <a:moveTo>
                    <a:pt x="143" y="1542"/>
                  </a:moveTo>
                  <a:lnTo>
                    <a:pt x="143" y="1542"/>
                  </a:lnTo>
                  <a:cubicBezTo>
                    <a:pt x="64" y="1542"/>
                    <a:pt x="0" y="1478"/>
                    <a:pt x="0" y="1400"/>
                  </a:cubicBezTo>
                  <a:lnTo>
                    <a:pt x="0" y="142"/>
                  </a:lnTo>
                  <a:cubicBezTo>
                    <a:pt x="0" y="64"/>
                    <a:pt x="64" y="0"/>
                    <a:pt x="143" y="0"/>
                  </a:cubicBezTo>
                  <a:lnTo>
                    <a:pt x="1400" y="0"/>
                  </a:lnTo>
                  <a:cubicBezTo>
                    <a:pt x="1478" y="0"/>
                    <a:pt x="1542" y="64"/>
                    <a:pt x="1542" y="142"/>
                  </a:cubicBezTo>
                  <a:lnTo>
                    <a:pt x="1542" y="1400"/>
                  </a:lnTo>
                  <a:cubicBezTo>
                    <a:pt x="1542" y="1478"/>
                    <a:pt x="1478" y="1542"/>
                    <a:pt x="1400" y="1542"/>
                  </a:cubicBezTo>
                  <a:lnTo>
                    <a:pt x="143" y="1542"/>
                  </a:lnTo>
                  <a:close/>
                </a:path>
              </a:pathLst>
            </a:custGeom>
            <a:no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Freeform 8">
              <a:extLst>
                <a:ext uri="{FF2B5EF4-FFF2-40B4-BE49-F238E27FC236}">
                  <a16:creationId xmlns:a16="http://schemas.microsoft.com/office/drawing/2014/main" id="{3BE2A276-C0BA-CB2E-3892-CD4085802060}"/>
                </a:ext>
              </a:extLst>
            </p:cNvPr>
            <p:cNvSpPr>
              <a:spLocks noEditPoints="1"/>
            </p:cNvSpPr>
            <p:nvPr userDrawn="1"/>
          </p:nvSpPr>
          <p:spPr bwMode="auto">
            <a:xfrm>
              <a:off x="6993" y="3400"/>
              <a:ext cx="532" cy="530"/>
            </a:xfrm>
            <a:custGeom>
              <a:avLst/>
              <a:gdLst>
                <a:gd name="T0" fmla="*/ 1420 w 1582"/>
                <a:gd name="T1" fmla="*/ 0 h 1581"/>
                <a:gd name="T2" fmla="*/ 1420 w 1582"/>
                <a:gd name="T3" fmla="*/ 0 h 1581"/>
                <a:gd name="T4" fmla="*/ 163 w 1582"/>
                <a:gd name="T5" fmla="*/ 0 h 1581"/>
                <a:gd name="T6" fmla="*/ 0 w 1582"/>
                <a:gd name="T7" fmla="*/ 161 h 1581"/>
                <a:gd name="T8" fmla="*/ 0 w 1582"/>
                <a:gd name="T9" fmla="*/ 1419 h 1581"/>
                <a:gd name="T10" fmla="*/ 163 w 1582"/>
                <a:gd name="T11" fmla="*/ 1581 h 1581"/>
                <a:gd name="T12" fmla="*/ 1420 w 1582"/>
                <a:gd name="T13" fmla="*/ 1581 h 1581"/>
                <a:gd name="T14" fmla="*/ 1582 w 1582"/>
                <a:gd name="T15" fmla="*/ 1419 h 1581"/>
                <a:gd name="T16" fmla="*/ 1582 w 1582"/>
                <a:gd name="T17" fmla="*/ 161 h 1581"/>
                <a:gd name="T18" fmla="*/ 1420 w 1582"/>
                <a:gd name="T19" fmla="*/ 0 h 1581"/>
                <a:gd name="T20" fmla="*/ 1420 w 1582"/>
                <a:gd name="T21" fmla="*/ 39 h 1581"/>
                <a:gd name="T22" fmla="*/ 1420 w 1582"/>
                <a:gd name="T23" fmla="*/ 39 h 1581"/>
                <a:gd name="T24" fmla="*/ 1542 w 1582"/>
                <a:gd name="T25" fmla="*/ 161 h 1581"/>
                <a:gd name="T26" fmla="*/ 1542 w 1582"/>
                <a:gd name="T27" fmla="*/ 1419 h 1581"/>
                <a:gd name="T28" fmla="*/ 1420 w 1582"/>
                <a:gd name="T29" fmla="*/ 1541 h 1581"/>
                <a:gd name="T30" fmla="*/ 163 w 1582"/>
                <a:gd name="T31" fmla="*/ 1541 h 1581"/>
                <a:gd name="T32" fmla="*/ 40 w 1582"/>
                <a:gd name="T33" fmla="*/ 1419 h 1581"/>
                <a:gd name="T34" fmla="*/ 40 w 1582"/>
                <a:gd name="T35" fmla="*/ 161 h 1581"/>
                <a:gd name="T36" fmla="*/ 163 w 1582"/>
                <a:gd name="T37" fmla="*/ 39 h 1581"/>
                <a:gd name="T38" fmla="*/ 1420 w 1582"/>
                <a:gd name="T39" fmla="*/ 39 h 1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1581">
                  <a:moveTo>
                    <a:pt x="1420" y="0"/>
                  </a:moveTo>
                  <a:lnTo>
                    <a:pt x="1420" y="0"/>
                  </a:lnTo>
                  <a:lnTo>
                    <a:pt x="163" y="0"/>
                  </a:lnTo>
                  <a:cubicBezTo>
                    <a:pt x="73" y="0"/>
                    <a:pt x="0" y="72"/>
                    <a:pt x="0" y="161"/>
                  </a:cubicBezTo>
                  <a:lnTo>
                    <a:pt x="0" y="1419"/>
                  </a:lnTo>
                  <a:cubicBezTo>
                    <a:pt x="0" y="1508"/>
                    <a:pt x="73" y="1581"/>
                    <a:pt x="163" y="1581"/>
                  </a:cubicBezTo>
                  <a:lnTo>
                    <a:pt x="1420" y="1581"/>
                  </a:lnTo>
                  <a:cubicBezTo>
                    <a:pt x="1509" y="1581"/>
                    <a:pt x="1582" y="1508"/>
                    <a:pt x="1582" y="1419"/>
                  </a:cubicBezTo>
                  <a:lnTo>
                    <a:pt x="1582" y="161"/>
                  </a:lnTo>
                  <a:cubicBezTo>
                    <a:pt x="1582" y="72"/>
                    <a:pt x="1509" y="0"/>
                    <a:pt x="1420" y="0"/>
                  </a:cubicBezTo>
                  <a:close/>
                  <a:moveTo>
                    <a:pt x="1420" y="39"/>
                  </a:moveTo>
                  <a:lnTo>
                    <a:pt x="1420" y="39"/>
                  </a:lnTo>
                  <a:cubicBezTo>
                    <a:pt x="1487" y="39"/>
                    <a:pt x="1542" y="94"/>
                    <a:pt x="1542" y="161"/>
                  </a:cubicBezTo>
                  <a:lnTo>
                    <a:pt x="1542" y="1419"/>
                  </a:lnTo>
                  <a:cubicBezTo>
                    <a:pt x="1542" y="1486"/>
                    <a:pt x="1487" y="1541"/>
                    <a:pt x="1420" y="1541"/>
                  </a:cubicBezTo>
                  <a:lnTo>
                    <a:pt x="163" y="1541"/>
                  </a:lnTo>
                  <a:cubicBezTo>
                    <a:pt x="95" y="1541"/>
                    <a:pt x="40" y="1486"/>
                    <a:pt x="40" y="1419"/>
                  </a:cubicBezTo>
                  <a:lnTo>
                    <a:pt x="40" y="161"/>
                  </a:lnTo>
                  <a:cubicBezTo>
                    <a:pt x="40" y="94"/>
                    <a:pt x="95" y="39"/>
                    <a:pt x="163" y="39"/>
                  </a:cubicBezTo>
                  <a:lnTo>
                    <a:pt x="1420" y="39"/>
                  </a:lnTo>
                  <a:close/>
                </a:path>
              </a:pathLst>
            </a:custGeom>
            <a:solidFill>
              <a:srgbClr val="C9BF8D"/>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pic>
        <p:nvPicPr>
          <p:cNvPr id="3" name="Picture 2">
            <a:hlinkClick r:id="rId17" action="ppaction://hlinksldjump"/>
            <a:extLst>
              <a:ext uri="{FF2B5EF4-FFF2-40B4-BE49-F238E27FC236}">
                <a16:creationId xmlns:a16="http://schemas.microsoft.com/office/drawing/2014/main" id="{B1C84D55-A942-9070-D461-6FC27CA0883D}"/>
              </a:ext>
            </a:extLst>
          </p:cNvPr>
          <p:cNvPicPr>
            <a:picLocks noChangeAspect="1"/>
          </p:cNvPicPr>
          <p:nvPr userDrawn="1"/>
        </p:nvPicPr>
        <p:blipFill>
          <a:blip r:embed="rId18"/>
          <a:stretch>
            <a:fillRect/>
          </a:stretch>
        </p:blipFill>
        <p:spPr>
          <a:xfrm>
            <a:off x="11060217" y="2647996"/>
            <a:ext cx="933450" cy="184150"/>
          </a:xfrm>
          <a:prstGeom prst="rect">
            <a:avLst/>
          </a:prstGeom>
        </p:spPr>
      </p:pic>
      <p:pic>
        <p:nvPicPr>
          <p:cNvPr id="7" name="Picture 6">
            <a:hlinkClick r:id="rId19" action="ppaction://hlinksldjump"/>
            <a:extLst>
              <a:ext uri="{FF2B5EF4-FFF2-40B4-BE49-F238E27FC236}">
                <a16:creationId xmlns:a16="http://schemas.microsoft.com/office/drawing/2014/main" id="{1F6FBDA4-4013-5BEA-2835-95646E47ADD9}"/>
              </a:ext>
            </a:extLst>
          </p:cNvPr>
          <p:cNvPicPr>
            <a:picLocks noChangeAspect="1"/>
          </p:cNvPicPr>
          <p:nvPr userDrawn="1"/>
        </p:nvPicPr>
        <p:blipFill>
          <a:blip r:embed="rId20"/>
          <a:stretch>
            <a:fillRect/>
          </a:stretch>
        </p:blipFill>
        <p:spPr>
          <a:xfrm>
            <a:off x="11060217" y="2954826"/>
            <a:ext cx="933450" cy="184150"/>
          </a:xfrm>
          <a:prstGeom prst="rect">
            <a:avLst/>
          </a:prstGeom>
        </p:spPr>
      </p:pic>
      <p:pic>
        <p:nvPicPr>
          <p:cNvPr id="18" name="Picture 17">
            <a:hlinkClick r:id="rId21" action="ppaction://hlinksldjump"/>
            <a:extLst>
              <a:ext uri="{FF2B5EF4-FFF2-40B4-BE49-F238E27FC236}">
                <a16:creationId xmlns:a16="http://schemas.microsoft.com/office/drawing/2014/main" id="{B19F0FF6-70E5-6118-625F-D9C56736541B}"/>
              </a:ext>
            </a:extLst>
          </p:cNvPr>
          <p:cNvPicPr>
            <a:picLocks noChangeAspect="1"/>
          </p:cNvPicPr>
          <p:nvPr userDrawn="1"/>
        </p:nvPicPr>
        <p:blipFill>
          <a:blip r:embed="rId22"/>
          <a:stretch>
            <a:fillRect/>
          </a:stretch>
        </p:blipFill>
        <p:spPr>
          <a:xfrm>
            <a:off x="11060217" y="3261656"/>
            <a:ext cx="933450" cy="184150"/>
          </a:xfrm>
          <a:prstGeom prst="rect">
            <a:avLst/>
          </a:prstGeom>
        </p:spPr>
      </p:pic>
      <p:pic>
        <p:nvPicPr>
          <p:cNvPr id="19" name="Picture 18">
            <a:hlinkClick r:id="rId23" action="ppaction://hlinksldjump"/>
            <a:extLst>
              <a:ext uri="{FF2B5EF4-FFF2-40B4-BE49-F238E27FC236}">
                <a16:creationId xmlns:a16="http://schemas.microsoft.com/office/drawing/2014/main" id="{467F2B49-89D3-0193-0FF9-CFD8A85665CC}"/>
              </a:ext>
            </a:extLst>
          </p:cNvPr>
          <p:cNvPicPr>
            <a:picLocks noChangeAspect="1"/>
          </p:cNvPicPr>
          <p:nvPr userDrawn="1"/>
        </p:nvPicPr>
        <p:blipFill>
          <a:blip r:embed="rId24"/>
          <a:stretch>
            <a:fillRect/>
          </a:stretch>
        </p:blipFill>
        <p:spPr>
          <a:xfrm>
            <a:off x="11060217" y="3568486"/>
            <a:ext cx="933450" cy="184150"/>
          </a:xfrm>
          <a:prstGeom prst="rect">
            <a:avLst/>
          </a:prstGeom>
        </p:spPr>
      </p:pic>
      <p:pic>
        <p:nvPicPr>
          <p:cNvPr id="20" name="Picture 19">
            <a:hlinkClick r:id="rId25" action="ppaction://hlinksldjump"/>
            <a:extLst>
              <a:ext uri="{FF2B5EF4-FFF2-40B4-BE49-F238E27FC236}">
                <a16:creationId xmlns:a16="http://schemas.microsoft.com/office/drawing/2014/main" id="{2C7B1878-B62B-51CE-B862-063FE9E341AC}"/>
              </a:ext>
            </a:extLst>
          </p:cNvPr>
          <p:cNvPicPr>
            <a:picLocks noChangeAspect="1"/>
          </p:cNvPicPr>
          <p:nvPr userDrawn="1"/>
        </p:nvPicPr>
        <p:blipFill>
          <a:blip r:embed="rId26"/>
          <a:stretch>
            <a:fillRect/>
          </a:stretch>
        </p:blipFill>
        <p:spPr>
          <a:xfrm>
            <a:off x="11060217" y="3872988"/>
            <a:ext cx="933450" cy="184150"/>
          </a:xfrm>
          <a:prstGeom prst="rect">
            <a:avLst/>
          </a:prstGeom>
        </p:spPr>
      </p:pic>
    </p:spTree>
    <p:extLst>
      <p:ext uri="{BB962C8B-B14F-4D97-AF65-F5344CB8AC3E}">
        <p14:creationId xmlns:p14="http://schemas.microsoft.com/office/powerpoint/2010/main" val="979918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hyperlink" Target="http://isgi.unistra.fr/"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22.png"/><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F0ECAE0-79BD-21CF-C96D-4DD448C0663E}"/>
              </a:ext>
            </a:extLst>
          </p:cNvPr>
          <p:cNvSpPr txBox="1"/>
          <p:nvPr/>
        </p:nvSpPr>
        <p:spPr>
          <a:xfrm>
            <a:off x="2682932" y="278271"/>
            <a:ext cx="6826135" cy="1692771"/>
          </a:xfrm>
          <a:prstGeom prst="rect">
            <a:avLst/>
          </a:prstGeom>
          <a:noFill/>
        </p:spPr>
        <p:txBody>
          <a:bodyPr wrap="square" rtlCol="0">
            <a:spAutoFit/>
          </a:bodyPr>
          <a:lstStyle/>
          <a:p>
            <a:pPr algn="ctr"/>
            <a:r>
              <a:rPr lang="en-US" b="1" dirty="0">
                <a:solidFill>
                  <a:schemeClr val="bg1"/>
                </a:solidFill>
                <a:latin typeface="Arial" panose="020B0604020202020204" pitchFamily="34" charset="0"/>
                <a:cs typeface="Arial" panose="020B0604020202020204" pitchFamily="34" charset="0"/>
              </a:rPr>
              <a:t>Correlation of Geomagnetic Storms with Infrasound Observation Data from International Monitoring System Stations Located in South America</a:t>
            </a:r>
            <a:endParaRPr lang="en-AT" b="1" dirty="0">
              <a:solidFill>
                <a:schemeClr val="bg1"/>
              </a:solidFill>
              <a:latin typeface="Arial" panose="020B0604020202020204" pitchFamily="34" charset="0"/>
              <a:cs typeface="Arial" panose="020B0604020202020204" pitchFamily="34" charset="0"/>
            </a:endParaRPr>
          </a:p>
          <a:p>
            <a:pPr algn="ctr"/>
            <a:r>
              <a:rPr lang="pt-BR" dirty="0">
                <a:solidFill>
                  <a:schemeClr val="bg1"/>
                </a:solidFill>
                <a:latin typeface="Arial" panose="020B0604020202020204" pitchFamily="34" charset="0"/>
                <a:cs typeface="Arial" panose="020B0604020202020204" pitchFamily="34" charset="0"/>
              </a:rPr>
              <a:t>Arthur S. de Macêdo, Elder </a:t>
            </a:r>
            <a:r>
              <a:rPr lang="pt-BR" dirty="0" err="1">
                <a:solidFill>
                  <a:schemeClr val="bg1"/>
                </a:solidFill>
                <a:latin typeface="Arial" panose="020B0604020202020204" pitchFamily="34" charset="0"/>
                <a:cs typeface="Arial" panose="020B0604020202020204" pitchFamily="34" charset="0"/>
              </a:rPr>
              <a:t>Yokoyama</a:t>
            </a:r>
            <a:r>
              <a:rPr lang="pt-BR" dirty="0">
                <a:solidFill>
                  <a:schemeClr val="bg1"/>
                </a:solidFill>
                <a:latin typeface="Arial" panose="020B0604020202020204" pitchFamily="34" charset="0"/>
                <a:cs typeface="Arial" panose="020B0604020202020204" pitchFamily="34" charset="0"/>
              </a:rPr>
              <a:t>, Lucas V. Barros, Darlan P. Fontenele </a:t>
            </a:r>
            <a:r>
              <a:rPr lang="pt-BR" dirty="0" err="1">
                <a:solidFill>
                  <a:schemeClr val="bg1"/>
                </a:solidFill>
                <a:latin typeface="Arial" panose="020B0604020202020204" pitchFamily="34" charset="0"/>
                <a:cs typeface="Arial" panose="020B0604020202020204" pitchFamily="34" charset="0"/>
              </a:rPr>
              <a:t>and</a:t>
            </a:r>
            <a:r>
              <a:rPr lang="pt-BR" dirty="0">
                <a:solidFill>
                  <a:schemeClr val="bg1"/>
                </a:solidFill>
                <a:latin typeface="Arial" panose="020B0604020202020204" pitchFamily="34" charset="0"/>
                <a:cs typeface="Arial" panose="020B0604020202020204" pitchFamily="34" charset="0"/>
              </a:rPr>
              <a:t> Juraci M. de Carvalho </a:t>
            </a:r>
            <a:endParaRPr lang="en-AT" dirty="0">
              <a:solidFill>
                <a:schemeClr val="bg1"/>
              </a:solidFill>
              <a:latin typeface="Arial" panose="020B0604020202020204" pitchFamily="34" charset="0"/>
              <a:cs typeface="Arial" panose="020B0604020202020204" pitchFamily="34" charset="0"/>
            </a:endParaRPr>
          </a:p>
          <a:p>
            <a:pPr algn="ctr"/>
            <a:r>
              <a:rPr lang="pt-BR" sz="1400" dirty="0" err="1">
                <a:solidFill>
                  <a:schemeClr val="bg1"/>
                </a:solidFill>
                <a:latin typeface="Arial" panose="020B0604020202020204" pitchFamily="34" charset="0"/>
                <a:cs typeface="Arial" panose="020B0604020202020204" pitchFamily="34" charset="0"/>
              </a:rPr>
              <a:t>University</a:t>
            </a:r>
            <a:r>
              <a:rPr lang="pt-BR" sz="1400" dirty="0">
                <a:solidFill>
                  <a:schemeClr val="bg1"/>
                </a:solidFill>
                <a:latin typeface="Arial" panose="020B0604020202020204" pitchFamily="34" charset="0"/>
                <a:cs typeface="Arial" panose="020B0604020202020204" pitchFamily="34" charset="0"/>
              </a:rPr>
              <a:t> </a:t>
            </a:r>
            <a:r>
              <a:rPr lang="pt-BR" sz="1400" dirty="0" err="1">
                <a:solidFill>
                  <a:schemeClr val="bg1"/>
                </a:solidFill>
                <a:latin typeface="Arial" panose="020B0604020202020204" pitchFamily="34" charset="0"/>
                <a:cs typeface="Arial" panose="020B0604020202020204" pitchFamily="34" charset="0"/>
              </a:rPr>
              <a:t>of</a:t>
            </a:r>
            <a:r>
              <a:rPr lang="pt-BR" sz="1400" dirty="0">
                <a:solidFill>
                  <a:schemeClr val="bg1"/>
                </a:solidFill>
                <a:latin typeface="Arial" panose="020B0604020202020204" pitchFamily="34" charset="0"/>
                <a:cs typeface="Arial" panose="020B0604020202020204" pitchFamily="34" charset="0"/>
              </a:rPr>
              <a:t> </a:t>
            </a:r>
            <a:r>
              <a:rPr lang="pt-BR" sz="1400" dirty="0" smtClean="0">
                <a:solidFill>
                  <a:schemeClr val="bg1"/>
                </a:solidFill>
                <a:latin typeface="Arial" panose="020B0604020202020204" pitchFamily="34" charset="0"/>
                <a:cs typeface="Arial" panose="020B0604020202020204" pitchFamily="34" charset="0"/>
              </a:rPr>
              <a:t>Brasília - UnB</a:t>
            </a:r>
            <a:endParaRPr lang="en-AT" sz="1400" dirty="0">
              <a:solidFill>
                <a:schemeClr val="bg1"/>
              </a:solidFill>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6A554C68-8F60-5BAE-2899-01FF4F782708}"/>
              </a:ext>
            </a:extLst>
          </p:cNvPr>
          <p:cNvSpPr txBox="1">
            <a:spLocks/>
          </p:cNvSpPr>
          <p:nvPr/>
        </p:nvSpPr>
        <p:spPr>
          <a:xfrm>
            <a:off x="178629" y="2958859"/>
            <a:ext cx="2086776" cy="2066221"/>
          </a:xfrm>
          <a:prstGeom prst="rect">
            <a:avLst/>
          </a:prstGeom>
        </p:spPr>
        <p:txBody>
          <a:bodyPr lIns="108000" tIns="108000" rIns="108000" bIns="108000" anchor="ctr" anchorCtr="1">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100" dirty="0">
                <a:latin typeface="Arial" panose="020B0604020202020204" pitchFamily="34" charset="0"/>
                <a:cs typeface="Arial" panose="020B0604020202020204" pitchFamily="34" charset="0"/>
              </a:rPr>
              <a:t>The Earth is hit by solar storms, and its magnetic field protects against radiation. Ions from these storms create auroras in polar regions: the aurora borealis in the north and the aurora </a:t>
            </a:r>
            <a:r>
              <a:rPr lang="en-US" sz="1100" dirty="0" err="1">
                <a:latin typeface="Arial" panose="020B0604020202020204" pitchFamily="34" charset="0"/>
                <a:cs typeface="Arial" panose="020B0604020202020204" pitchFamily="34" charset="0"/>
              </a:rPr>
              <a:t>australis</a:t>
            </a:r>
            <a:r>
              <a:rPr lang="en-US" sz="1100" dirty="0">
                <a:latin typeface="Arial" panose="020B0604020202020204" pitchFamily="34" charset="0"/>
                <a:cs typeface="Arial" panose="020B0604020202020204" pitchFamily="34" charset="0"/>
              </a:rPr>
              <a:t> in the south. The movement of these ions generates bow waves that can be detected by acoustic sensors.</a:t>
            </a:r>
          </a:p>
        </p:txBody>
      </p:sp>
      <p:sp>
        <p:nvSpPr>
          <p:cNvPr id="3" name="Title 1">
            <a:extLst>
              <a:ext uri="{FF2B5EF4-FFF2-40B4-BE49-F238E27FC236}">
                <a16:creationId xmlns:a16="http://schemas.microsoft.com/office/drawing/2014/main" id="{9046321D-4DFA-7CD5-1C74-CE4A75C696CA}"/>
              </a:ext>
            </a:extLst>
          </p:cNvPr>
          <p:cNvSpPr txBox="1">
            <a:spLocks/>
          </p:cNvSpPr>
          <p:nvPr/>
        </p:nvSpPr>
        <p:spPr>
          <a:xfrm>
            <a:off x="5338029" y="6313980"/>
            <a:ext cx="1531435" cy="280529"/>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200" b="1" dirty="0">
                <a:solidFill>
                  <a:schemeClr val="bg1"/>
                </a:solidFill>
                <a:latin typeface="Arial" panose="020B0604020202020204" pitchFamily="34" charset="0"/>
                <a:cs typeface="Arial" panose="020B0604020202020204" pitchFamily="34" charset="0"/>
              </a:rPr>
              <a:t>P1.1-489</a:t>
            </a:r>
            <a:endParaRPr lang="en-AT" sz="12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78602C3A-EEB9-9EC8-F223-9D699EB1860B}"/>
              </a:ext>
            </a:extLst>
          </p:cNvPr>
          <p:cNvSpPr txBox="1">
            <a:spLocks/>
          </p:cNvSpPr>
          <p:nvPr/>
        </p:nvSpPr>
        <p:spPr>
          <a:xfrm>
            <a:off x="2682932" y="2958859"/>
            <a:ext cx="2086776" cy="2066221"/>
          </a:xfrm>
          <a:prstGeom prst="rect">
            <a:avLst/>
          </a:prstGeom>
        </p:spPr>
        <p:txBody>
          <a:bodyPr lIns="108000" tIns="108000" rIns="108000" bIns="108000" anchor="ctr" anchorCtr="1">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100" dirty="0">
                <a:latin typeface="Arial" panose="020B0604020202020204" pitchFamily="34" charset="0"/>
                <a:cs typeface="Arial" panose="020B0604020202020204" pitchFamily="34" charset="0"/>
              </a:rPr>
              <a:t>The study focused on the solar storm of April 23, 2023, chosen for its </a:t>
            </a:r>
            <a:r>
              <a:rPr lang="en-US" sz="1100" dirty="0" err="1">
                <a:latin typeface="Arial" panose="020B0604020202020204" pitchFamily="34" charset="0"/>
                <a:cs typeface="Arial" panose="020B0604020202020204" pitchFamily="34" charset="0"/>
              </a:rPr>
              <a:t>Kp</a:t>
            </a:r>
            <a:r>
              <a:rPr lang="en-US" sz="1100" dirty="0">
                <a:latin typeface="Arial" panose="020B0604020202020204" pitchFamily="34" charset="0"/>
                <a:cs typeface="Arial" panose="020B0604020202020204" pitchFamily="34" charset="0"/>
              </a:rPr>
              <a:t> index value. Ten IMS stations were selected to ensure extensive coverage in South America. Additionally, we arbitrarily  choose three stations in the northern hemisphere to enable temporal series comparison.</a:t>
            </a:r>
          </a:p>
        </p:txBody>
      </p:sp>
      <p:sp>
        <p:nvSpPr>
          <p:cNvPr id="6" name="Title 1">
            <a:extLst>
              <a:ext uri="{FF2B5EF4-FFF2-40B4-BE49-F238E27FC236}">
                <a16:creationId xmlns:a16="http://schemas.microsoft.com/office/drawing/2014/main" id="{91788AB8-A468-C471-8A86-3C9F2FE8E750}"/>
              </a:ext>
            </a:extLst>
          </p:cNvPr>
          <p:cNvSpPr txBox="1">
            <a:spLocks/>
          </p:cNvSpPr>
          <p:nvPr/>
        </p:nvSpPr>
        <p:spPr>
          <a:xfrm>
            <a:off x="7422294" y="2958858"/>
            <a:ext cx="2086773" cy="2066221"/>
          </a:xfrm>
          <a:prstGeom prst="rect">
            <a:avLst/>
          </a:prstGeom>
        </p:spPr>
        <p:txBody>
          <a:bodyPr lIns="108000" tIns="108000" rIns="108000" bIns="108000" anchor="ctr" anchorCtr="1">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200" dirty="0">
                <a:latin typeface="Arial" panose="020B0604020202020204" pitchFamily="34" charset="0"/>
                <a:cs typeface="Arial" panose="020B0604020202020204" pitchFamily="34" charset="0"/>
              </a:rPr>
              <a:t>We obtained frequency, velocity, and date/time-related results correlated with the selected auroras. These results provide valuable information about the characteristics of these specific auroras. By analyzing this data, we can acquire a deeper understanding of the patterns and behaviors of the auroras at an infrasound time series.</a:t>
            </a:r>
          </a:p>
        </p:txBody>
      </p:sp>
      <p:sp>
        <p:nvSpPr>
          <p:cNvPr id="7" name="Title 1">
            <a:extLst>
              <a:ext uri="{FF2B5EF4-FFF2-40B4-BE49-F238E27FC236}">
                <a16:creationId xmlns:a16="http://schemas.microsoft.com/office/drawing/2014/main" id="{CA1C2F89-F7C0-CB4E-A6DB-48E3F2C367AF}"/>
              </a:ext>
            </a:extLst>
          </p:cNvPr>
          <p:cNvSpPr txBox="1">
            <a:spLocks/>
          </p:cNvSpPr>
          <p:nvPr/>
        </p:nvSpPr>
        <p:spPr>
          <a:xfrm>
            <a:off x="9926597" y="2958859"/>
            <a:ext cx="2086773" cy="2066220"/>
          </a:xfrm>
          <a:prstGeom prst="rect">
            <a:avLst/>
          </a:prstGeom>
        </p:spPr>
        <p:txBody>
          <a:bodyPr lIns="108000" tIns="108000" rIns="108000" bIns="108000" anchor="ctr" anchorCtr="1">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100" dirty="0">
                <a:latin typeface="Arial" panose="020B0604020202020204" pitchFamily="34" charset="0"/>
                <a:cs typeface="Arial" panose="020B0604020202020204" pitchFamily="34" charset="0"/>
              </a:rPr>
              <a:t>During the geomagnetic storms coinciding with aurora activity, stations detected signals. The number of detections correlates with sensor array size and the aurora zone nearness. In this study, two Southern Hemisphere stations (I01AR and I50GB) and three Northern Hemisphere stations (I37NO, I42PT, and I56US) detected the event.</a:t>
            </a:r>
            <a:endParaRPr lang="en-US" sz="1200" dirty="0">
              <a:latin typeface="Arial" panose="020B0604020202020204" pitchFamily="34" charset="0"/>
              <a:cs typeface="Arial" panose="020B0604020202020204" pitchFamily="34" charset="0"/>
            </a:endParaRPr>
          </a:p>
        </p:txBody>
      </p:sp>
      <p:sp>
        <p:nvSpPr>
          <p:cNvPr id="9" name="Title 1">
            <a:extLst>
              <a:ext uri="{FF2B5EF4-FFF2-40B4-BE49-F238E27FC236}">
                <a16:creationId xmlns:a16="http://schemas.microsoft.com/office/drawing/2014/main" id="{864650A7-E68E-DCD4-2E1A-7212FE03F57F}"/>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pic>
        <p:nvPicPr>
          <p:cNvPr id="15" name="Imagem 14"/>
          <p:cNvPicPr>
            <a:picLocks noChangeAspect="1"/>
          </p:cNvPicPr>
          <p:nvPr/>
        </p:nvPicPr>
        <p:blipFill>
          <a:blip r:embed="rId2"/>
          <a:stretch>
            <a:fillRect/>
          </a:stretch>
        </p:blipFill>
        <p:spPr>
          <a:xfrm>
            <a:off x="9807142" y="175489"/>
            <a:ext cx="1162841" cy="1089891"/>
          </a:xfrm>
          <a:prstGeom prst="rect">
            <a:avLst/>
          </a:prstGeom>
        </p:spPr>
      </p:pic>
      <p:pic>
        <p:nvPicPr>
          <p:cNvPr id="8" name="Imagem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71118" y="-46184"/>
            <a:ext cx="1320882" cy="1311564"/>
          </a:xfrm>
          <a:prstGeom prst="rect">
            <a:avLst/>
          </a:prstGeom>
        </p:spPr>
      </p:pic>
    </p:spTree>
    <p:extLst>
      <p:ext uri="{BB962C8B-B14F-4D97-AF65-F5344CB8AC3E}">
        <p14:creationId xmlns:p14="http://schemas.microsoft.com/office/powerpoint/2010/main" val="25367164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REFERENCES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8A4625A7-A4FC-6B6E-2D16-2A1FEF584678}"/>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5697553C-F754-7E6F-207D-38FFFBBDD788}"/>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4" name="CaixaDeTexto 3"/>
          <p:cNvSpPr txBox="1"/>
          <p:nvPr/>
        </p:nvSpPr>
        <p:spPr>
          <a:xfrm flipH="1">
            <a:off x="548637" y="1651000"/>
            <a:ext cx="9747653" cy="4616648"/>
          </a:xfrm>
          <a:prstGeom prst="rect">
            <a:avLst/>
          </a:prstGeom>
          <a:noFill/>
        </p:spPr>
        <p:txBody>
          <a:bodyPr wrap="square" rtlCol="0">
            <a:spAutoFit/>
          </a:bodyPr>
          <a:lstStyle/>
          <a:p>
            <a:pPr algn="just">
              <a:lnSpc>
                <a:spcPct val="150000"/>
              </a:lnSpc>
            </a:pPr>
            <a:r>
              <a:rPr lang="pt-BR" sz="1400" dirty="0" smtClean="0">
                <a:latin typeface="Arial" panose="020B0604020202020204" pitchFamily="34" charset="0"/>
                <a:cs typeface="Arial" panose="020B0604020202020204" pitchFamily="34" charset="0"/>
              </a:rPr>
              <a:t>LE </a:t>
            </a:r>
            <a:r>
              <a:rPr lang="pt-BR" sz="1400" dirty="0">
                <a:latin typeface="Arial" panose="020B0604020202020204" pitchFamily="34" charset="0"/>
                <a:cs typeface="Arial" panose="020B0604020202020204" pitchFamily="34" charset="0"/>
              </a:rPr>
              <a:t>PICHON et al. </a:t>
            </a:r>
            <a:r>
              <a:rPr lang="en-US" sz="1400" dirty="0">
                <a:latin typeface="Arial" panose="020B0604020202020204" pitchFamily="34" charset="0"/>
                <a:cs typeface="Arial" panose="020B0604020202020204" pitchFamily="34" charset="0"/>
              </a:rPr>
              <a:t>(eds.), Infrasound Monitoring for Atmospheric Studies, DOI 10.1007/978-1-4020-9508-5_6, © Springer </a:t>
            </a:r>
            <a:r>
              <a:rPr lang="en-US" sz="1400" dirty="0" err="1">
                <a:latin typeface="Arial" panose="020B0604020202020204" pitchFamily="34" charset="0"/>
                <a:cs typeface="Arial" panose="020B0604020202020204" pitchFamily="34" charset="0"/>
              </a:rPr>
              <a:t>Science+Business</a:t>
            </a:r>
            <a:r>
              <a:rPr lang="en-US" sz="1400" dirty="0">
                <a:latin typeface="Arial" panose="020B0604020202020204" pitchFamily="34" charset="0"/>
                <a:cs typeface="Arial" panose="020B0604020202020204" pitchFamily="34" charset="0"/>
              </a:rPr>
              <a:t> Media B.V. 2010.</a:t>
            </a:r>
          </a:p>
          <a:p>
            <a:pPr algn="just">
              <a:lnSpc>
                <a:spcPct val="150000"/>
              </a:lnSpc>
            </a:pPr>
            <a:r>
              <a:rPr lang="pt-BR" sz="1400" dirty="0">
                <a:latin typeface="Arial" panose="020B0604020202020204" pitchFamily="34" charset="0"/>
                <a:cs typeface="Arial" panose="020B0604020202020204" pitchFamily="34" charset="0"/>
              </a:rPr>
              <a:t>DAL POZ, WILLIAM RODRIGO; DE OLIVEIRA CAMARGO, PAULO. </a:t>
            </a:r>
            <a:r>
              <a:rPr lang="pt-BR" sz="1400" dirty="0" err="1">
                <a:latin typeface="Arial" panose="020B0604020202020204" pitchFamily="34" charset="0"/>
                <a:cs typeface="Arial" panose="020B0604020202020204" pitchFamily="34" charset="0"/>
              </a:rPr>
              <a:t>Conseqüências</a:t>
            </a:r>
            <a:r>
              <a:rPr lang="pt-BR" sz="1400" dirty="0">
                <a:latin typeface="Arial" panose="020B0604020202020204" pitchFamily="34" charset="0"/>
                <a:cs typeface="Arial" panose="020B0604020202020204" pitchFamily="34" charset="0"/>
              </a:rPr>
              <a:t> de uma tempestade geomagnética no posicionamento relativo com receptores GPS de simples </a:t>
            </a:r>
            <a:r>
              <a:rPr lang="pt-BR" sz="1400" dirty="0" err="1">
                <a:latin typeface="Arial" panose="020B0604020202020204" pitchFamily="34" charset="0"/>
                <a:cs typeface="Arial" panose="020B0604020202020204" pitchFamily="34" charset="0"/>
              </a:rPr>
              <a:t>freqüência</a:t>
            </a:r>
            <a:r>
              <a:rPr lang="pt-BR" sz="1400" dirty="0">
                <a:latin typeface="Arial" panose="020B0604020202020204" pitchFamily="34" charset="0"/>
                <a:cs typeface="Arial" panose="020B0604020202020204" pitchFamily="34" charset="0"/>
              </a:rPr>
              <a:t>. Boletim de Ciências Geodésicas, v. 12, n. 2, p. 275-294, 2006.</a:t>
            </a:r>
          </a:p>
          <a:p>
            <a:pPr algn="just">
              <a:lnSpc>
                <a:spcPct val="150000"/>
              </a:lnSpc>
            </a:pPr>
            <a:r>
              <a:rPr lang="pt-BR" sz="1400" dirty="0">
                <a:latin typeface="Arial" panose="020B0604020202020204" pitchFamily="34" charset="0"/>
                <a:cs typeface="Arial" panose="020B0604020202020204" pitchFamily="34" charset="0"/>
              </a:rPr>
              <a:t>NERI, BRANDOW LEE. </a:t>
            </a:r>
            <a:r>
              <a:rPr lang="pt-BR" sz="1400" dirty="0" smtClean="0">
                <a:latin typeface="Arial" panose="020B0604020202020204" pitchFamily="34" charset="0"/>
                <a:cs typeface="Arial" panose="020B0604020202020204" pitchFamily="34" charset="0"/>
              </a:rPr>
              <a:t>Detecção e interpretação de sinais de infrassom com a estação infrassônica de Brasília – I09BR. </a:t>
            </a:r>
            <a:r>
              <a:rPr lang="pt-BR" sz="1400" dirty="0">
                <a:latin typeface="Arial" panose="020B0604020202020204" pitchFamily="34" charset="0"/>
                <a:cs typeface="Arial" panose="020B0604020202020204" pitchFamily="34" charset="0"/>
              </a:rPr>
              <a:t>2019. (Graduação em Geofísica) - Universidade de Brasília, [S. l.], 2019.</a:t>
            </a:r>
          </a:p>
          <a:p>
            <a:pPr algn="just">
              <a:lnSpc>
                <a:spcPct val="150000"/>
              </a:lnSpc>
            </a:pPr>
            <a:r>
              <a:rPr lang="pt-BR" sz="1400" dirty="0">
                <a:latin typeface="Arial" panose="020B0604020202020204" pitchFamily="34" charset="0"/>
                <a:cs typeface="Arial" panose="020B0604020202020204" pitchFamily="34" charset="0"/>
              </a:rPr>
              <a:t>NOOA. AURORA - 30 MINUTE FORECAST. [S. l.], 7 jun. 2023. Disponível em: https://www.swpc.noaa.gov/products/aurora-30-minute-forecast. Acesso em: 7 jun. 2023.</a:t>
            </a:r>
          </a:p>
          <a:p>
            <a:pPr algn="just">
              <a:lnSpc>
                <a:spcPct val="150000"/>
              </a:lnSpc>
            </a:pPr>
            <a:r>
              <a:rPr lang="pt-BR" sz="1400" dirty="0">
                <a:latin typeface="Arial" panose="020B0604020202020204" pitchFamily="34" charset="0"/>
                <a:cs typeface="Arial" panose="020B0604020202020204" pitchFamily="34" charset="0"/>
              </a:rPr>
              <a:t>NOOA. TIPS ON VIEWING THE AURORA. [S. l.], 7 jun. 2023. Disponível em: https://www.swpc.noaa.gov/content/tips-viewing-aurora. Acesso em: 7 jun. 2023.</a:t>
            </a:r>
          </a:p>
          <a:p>
            <a:pPr algn="just">
              <a:lnSpc>
                <a:spcPct val="150000"/>
              </a:lnSpc>
            </a:pPr>
            <a:r>
              <a:rPr lang="pt-BR" sz="1400" dirty="0" smtClean="0">
                <a:latin typeface="Arial" panose="020B0604020202020204" pitchFamily="34" charset="0"/>
                <a:cs typeface="Arial" panose="020B0604020202020204" pitchFamily="34" charset="0"/>
              </a:rPr>
              <a:t>WILSON, CHARLES R.; OLSON, JOHN V.; STENBAEK‐NIELSEN, HANS C. </a:t>
            </a:r>
            <a:r>
              <a:rPr lang="pt-BR" sz="1400" dirty="0">
                <a:latin typeface="Arial" panose="020B0604020202020204" pitchFamily="34" charset="0"/>
                <a:cs typeface="Arial" panose="020B0604020202020204" pitchFamily="34" charset="0"/>
              </a:rPr>
              <a:t>High trace‐</a:t>
            </a:r>
            <a:r>
              <a:rPr lang="pt-BR" sz="1400" dirty="0" err="1">
                <a:latin typeface="Arial" panose="020B0604020202020204" pitchFamily="34" charset="0"/>
                <a:cs typeface="Arial" panose="020B0604020202020204" pitchFamily="34" charset="0"/>
              </a:rPr>
              <a:t>velocity</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infrasound</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from</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pulsating</a:t>
            </a:r>
            <a:r>
              <a:rPr lang="pt-BR" sz="1400" dirty="0">
                <a:latin typeface="Arial" panose="020B0604020202020204" pitchFamily="34" charset="0"/>
                <a:cs typeface="Arial" panose="020B0604020202020204" pitchFamily="34" charset="0"/>
              </a:rPr>
              <a:t> auroras </a:t>
            </a:r>
            <a:r>
              <a:rPr lang="pt-BR" sz="1400" dirty="0" err="1">
                <a:latin typeface="Arial" panose="020B0604020202020204" pitchFamily="34" charset="0"/>
                <a:cs typeface="Arial" panose="020B0604020202020204" pitchFamily="34" charset="0"/>
              </a:rPr>
              <a:t>at</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Fairbanks</a:t>
            </a:r>
            <a:r>
              <a:rPr lang="pt-BR" sz="1400" dirty="0">
                <a:latin typeface="Arial" panose="020B0604020202020204" pitchFamily="34" charset="0"/>
                <a:cs typeface="Arial" panose="020B0604020202020204" pitchFamily="34" charset="0"/>
              </a:rPr>
              <a:t>, Alaska. </a:t>
            </a:r>
            <a:r>
              <a:rPr lang="pt-BR" sz="1400" dirty="0" err="1">
                <a:latin typeface="Arial" panose="020B0604020202020204" pitchFamily="34" charset="0"/>
                <a:cs typeface="Arial" panose="020B0604020202020204" pitchFamily="34" charset="0"/>
              </a:rPr>
              <a:t>Geophysical</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research</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letters</a:t>
            </a:r>
            <a:r>
              <a:rPr lang="pt-BR" sz="1400" dirty="0">
                <a:latin typeface="Arial" panose="020B0604020202020204" pitchFamily="34" charset="0"/>
                <a:cs typeface="Arial" panose="020B0604020202020204" pitchFamily="34" charset="0"/>
              </a:rPr>
              <a:t>, v. 32, n. 14, 2005.</a:t>
            </a:r>
          </a:p>
          <a:p>
            <a:pPr algn="just">
              <a:lnSpc>
                <a:spcPct val="150000"/>
              </a:lnSpc>
            </a:pPr>
            <a:r>
              <a:rPr lang="en-US" sz="1400" dirty="0" smtClean="0">
                <a:latin typeface="Arial" panose="020B0604020202020204" pitchFamily="34" charset="0"/>
                <a:cs typeface="Arial" panose="020B0604020202020204" pitchFamily="34" charset="0"/>
              </a:rPr>
              <a:t>WILSON, CHARLES R. Infrasound </a:t>
            </a:r>
            <a:r>
              <a:rPr lang="en-US" sz="1400" dirty="0">
                <a:latin typeface="Arial" panose="020B0604020202020204" pitchFamily="34" charset="0"/>
                <a:cs typeface="Arial" panose="020B0604020202020204" pitchFamily="34" charset="0"/>
              </a:rPr>
              <a:t>from </a:t>
            </a:r>
            <a:r>
              <a:rPr lang="en-US" sz="1400" dirty="0" err="1">
                <a:latin typeface="Arial" panose="020B0604020202020204" pitchFamily="34" charset="0"/>
                <a:cs typeface="Arial" panose="020B0604020202020204" pitchFamily="34" charset="0"/>
              </a:rPr>
              <a:t>auroral</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electrojet</a:t>
            </a:r>
            <a:r>
              <a:rPr lang="en-US" sz="1400" dirty="0">
                <a:latin typeface="Arial" panose="020B0604020202020204" pitchFamily="34" charset="0"/>
                <a:cs typeface="Arial" panose="020B0604020202020204" pitchFamily="34" charset="0"/>
              </a:rPr>
              <a:t> motions at I53US. </a:t>
            </a:r>
            <a:r>
              <a:rPr lang="en-US" sz="1400" dirty="0" err="1">
                <a:latin typeface="Arial" panose="020B0604020202020204" pitchFamily="34" charset="0"/>
                <a:cs typeface="Arial" panose="020B0604020202020204" pitchFamily="34" charset="0"/>
              </a:rPr>
              <a:t>InfraMatics</a:t>
            </a:r>
            <a:r>
              <a:rPr lang="en-US" sz="1400" dirty="0">
                <a:latin typeface="Arial" panose="020B0604020202020204" pitchFamily="34" charset="0"/>
                <a:cs typeface="Arial" panose="020B0604020202020204" pitchFamily="34" charset="0"/>
              </a:rPr>
              <a:t>, v. 10, p. 1-13, 2005</a:t>
            </a:r>
            <a:r>
              <a:rPr lang="en-US" sz="1400" dirty="0" smtClean="0">
                <a:latin typeface="Arial" panose="020B0604020202020204" pitchFamily="34" charset="0"/>
                <a:cs typeface="Arial" panose="020B0604020202020204" pitchFamily="34" charset="0"/>
              </a:rPr>
              <a:t>.</a:t>
            </a:r>
            <a:endParaRPr lang="pt-BR" sz="1400" dirty="0">
              <a:latin typeface="Arial" panose="020B0604020202020204" pitchFamily="34" charset="0"/>
              <a:cs typeface="Arial" panose="020B0604020202020204" pitchFamily="34" charset="0"/>
            </a:endParaRPr>
          </a:p>
        </p:txBody>
      </p:sp>
      <p:pic>
        <p:nvPicPr>
          <p:cNvPr id="7" name="Imagem 6"/>
          <p:cNvPicPr>
            <a:picLocks noChangeAspect="1"/>
          </p:cNvPicPr>
          <p:nvPr/>
        </p:nvPicPr>
        <p:blipFill>
          <a:blip r:embed="rId3"/>
          <a:stretch>
            <a:fillRect/>
          </a:stretch>
        </p:blipFill>
        <p:spPr>
          <a:xfrm>
            <a:off x="10815512" y="0"/>
            <a:ext cx="1376488" cy="1290134"/>
          </a:xfrm>
          <a:prstGeom prst="rect">
            <a:avLst/>
          </a:prstGeom>
        </p:spPr>
      </p:pic>
    </p:spTree>
    <p:extLst>
      <p:ext uri="{BB962C8B-B14F-4D97-AF65-F5344CB8AC3E}">
        <p14:creationId xmlns:p14="http://schemas.microsoft.com/office/powerpoint/2010/main" val="4480560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pt-BR" sz="1800" dirty="0">
                <a:solidFill>
                  <a:schemeClr val="bg1"/>
                </a:solidFill>
                <a:latin typeface="Arial" panose="020B0604020202020204" pitchFamily="34" charset="0"/>
                <a:cs typeface="Arial" panose="020B0604020202020204" pitchFamily="34" charset="0"/>
              </a:rPr>
              <a:t>INTRODUCTION</a:t>
            </a:r>
            <a:endParaRPr lang="en-AT" sz="4800" dirty="0">
              <a:solidFill>
                <a:schemeClr val="bg1"/>
              </a:solidFill>
              <a:latin typeface="Arial" panose="020B0604020202020204" pitchFamily="34" charset="0"/>
              <a:cs typeface="Arial" panose="020B0604020202020204" pitchFamily="34" charset="0"/>
            </a:endParaRPr>
          </a:p>
        </p:txBody>
      </p:sp>
      <p:sp>
        <p:nvSpPr>
          <p:cNvPr id="7" name="Title 1">
            <a:extLst>
              <a:ext uri="{FF2B5EF4-FFF2-40B4-BE49-F238E27FC236}">
                <a16:creationId xmlns:a16="http://schemas.microsoft.com/office/drawing/2014/main" id="{49922F0B-1586-C5C9-5799-0BA2D9F3F16F}"/>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3D59F5DA-4A29-8EBC-DF1C-FF30611F5BAA}"/>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6" name="Espaço Reservado para Conteúdo 5"/>
          <p:cNvSpPr>
            <a:spLocks noGrp="1"/>
          </p:cNvSpPr>
          <p:nvPr>
            <p:ph sz="half" idx="1"/>
          </p:nvPr>
        </p:nvSpPr>
        <p:spPr>
          <a:xfrm>
            <a:off x="231370" y="1801089"/>
            <a:ext cx="4599709" cy="3322927"/>
          </a:xfrm>
        </p:spPr>
        <p:txBody>
          <a:bodyPr/>
          <a:lstStyle/>
          <a:p>
            <a:pPr marL="0" indent="0" algn="just">
              <a:buNone/>
            </a:pPr>
            <a:r>
              <a:rPr lang="en-US" sz="1800" dirty="0">
                <a:latin typeface="Arial" panose="020B0604020202020204" pitchFamily="34" charset="0"/>
                <a:cs typeface="Arial" panose="020B0604020202020204" pitchFamily="34" charset="0"/>
              </a:rPr>
              <a:t>The Earth is sporadically affected by solar storms and its magnetic field acts as a protective shield, deflecting the radiation (Dal </a:t>
            </a:r>
            <a:r>
              <a:rPr lang="en-US" sz="1800" dirty="0" err="1">
                <a:latin typeface="Arial" panose="020B0604020202020204" pitchFamily="34" charset="0"/>
                <a:cs typeface="Arial" panose="020B0604020202020204" pitchFamily="34" charset="0"/>
              </a:rPr>
              <a:t>Poz</a:t>
            </a:r>
            <a:r>
              <a:rPr lang="en-US" sz="1800" dirty="0">
                <a:latin typeface="Arial" panose="020B0604020202020204" pitchFamily="34" charset="0"/>
                <a:cs typeface="Arial" panose="020B0604020202020204" pitchFamily="34" charset="0"/>
              </a:rPr>
              <a:t>, 2006). </a:t>
            </a:r>
          </a:p>
          <a:p>
            <a:pPr marL="0" indent="0" algn="just">
              <a:buNone/>
            </a:pPr>
            <a:r>
              <a:rPr lang="en-US" sz="1800" dirty="0">
                <a:latin typeface="Arial" panose="020B0604020202020204" pitchFamily="34" charset="0"/>
                <a:cs typeface="Arial" panose="020B0604020202020204" pitchFamily="34" charset="0"/>
              </a:rPr>
              <a:t>It is known that ions propagated by these storms enter polar regions, and they are responsible for the generation of auroras (</a:t>
            </a:r>
            <a:r>
              <a:rPr lang="en-US" sz="1800" b="1" dirty="0">
                <a:latin typeface="Arial" panose="020B0604020202020204" pitchFamily="34" charset="0"/>
                <a:cs typeface="Arial" panose="020B0604020202020204" pitchFamily="34" charset="0"/>
              </a:rPr>
              <a:t>Fig. 1</a:t>
            </a:r>
            <a:r>
              <a:rPr lang="en-US" sz="1800" dirty="0">
                <a:latin typeface="Arial" panose="020B0604020202020204" pitchFamily="34" charset="0"/>
                <a:cs typeface="Arial" panose="020B0604020202020204" pitchFamily="34" charset="0"/>
              </a:rPr>
              <a:t>), as follows:</a:t>
            </a:r>
          </a:p>
          <a:p>
            <a:pPr marL="400050" indent="-400050" algn="just">
              <a:buAutoNum type="romanLcParenBoth"/>
            </a:pPr>
            <a:r>
              <a:rPr lang="en-US" sz="1800" dirty="0">
                <a:latin typeface="Arial" panose="020B0604020202020204" pitchFamily="34" charset="0"/>
                <a:cs typeface="Arial" panose="020B0604020202020204" pitchFamily="34" charset="0"/>
              </a:rPr>
              <a:t>the aurora borealis, formed in the northern hemisphere; </a:t>
            </a:r>
          </a:p>
          <a:p>
            <a:pPr marL="400050" indent="-400050" algn="just">
              <a:buAutoNum type="romanLcParenBoth"/>
            </a:pPr>
            <a:r>
              <a:rPr lang="en-US" sz="1800" dirty="0" smtClean="0">
                <a:latin typeface="Arial" panose="020B0604020202020204" pitchFamily="34" charset="0"/>
                <a:cs typeface="Arial" panose="020B0604020202020204" pitchFamily="34" charset="0"/>
              </a:rPr>
              <a:t>the </a:t>
            </a:r>
            <a:r>
              <a:rPr lang="en-US" sz="1800" dirty="0">
                <a:latin typeface="Arial" panose="020B0604020202020204" pitchFamily="34" charset="0"/>
                <a:cs typeface="Arial" panose="020B0604020202020204" pitchFamily="34" charset="0"/>
              </a:rPr>
              <a:t>aurora australis, formed in the southern hemisphere.</a:t>
            </a:r>
          </a:p>
          <a:p>
            <a:pPr marL="0" indent="0" algn="just">
              <a:buNone/>
            </a:pPr>
            <a:r>
              <a:rPr lang="en-US" sz="1800" dirty="0">
                <a:latin typeface="Arial" panose="020B0604020202020204" pitchFamily="34" charset="0"/>
                <a:cs typeface="Arial" panose="020B0604020202020204" pitchFamily="34" charset="0"/>
              </a:rPr>
              <a:t>The movement of these ions in the atmosphere generates bow waves (Wilson, 2005), which can be </a:t>
            </a:r>
            <a:r>
              <a:rPr lang="en-US" sz="1800" dirty="0" smtClean="0">
                <a:latin typeface="Arial" panose="020B0604020202020204" pitchFamily="34" charset="0"/>
                <a:cs typeface="Arial" panose="020B0604020202020204" pitchFamily="34" charset="0"/>
              </a:rPr>
              <a:t>detected </a:t>
            </a:r>
            <a:r>
              <a:rPr lang="en-US" sz="1800" dirty="0">
                <a:latin typeface="Arial" panose="020B0604020202020204" pitchFamily="34" charset="0"/>
                <a:cs typeface="Arial" panose="020B0604020202020204" pitchFamily="34" charset="0"/>
              </a:rPr>
              <a:t>by acoustic sensors.</a:t>
            </a:r>
          </a:p>
        </p:txBody>
      </p:sp>
      <p:pic>
        <p:nvPicPr>
          <p:cNvPr id="9" name="Imagem 8"/>
          <p:cNvPicPr>
            <a:picLocks noChangeAspect="1"/>
          </p:cNvPicPr>
          <p:nvPr/>
        </p:nvPicPr>
        <p:blipFill>
          <a:blip r:embed="rId3"/>
          <a:stretch>
            <a:fillRect/>
          </a:stretch>
        </p:blipFill>
        <p:spPr>
          <a:xfrm>
            <a:off x="5070427" y="1801089"/>
            <a:ext cx="5394038" cy="4045529"/>
          </a:xfrm>
          <a:prstGeom prst="rect">
            <a:avLst/>
          </a:prstGeom>
        </p:spPr>
      </p:pic>
      <p:sp>
        <p:nvSpPr>
          <p:cNvPr id="10" name="CaixaDeTexto 9"/>
          <p:cNvSpPr txBox="1"/>
          <p:nvPr/>
        </p:nvSpPr>
        <p:spPr>
          <a:xfrm>
            <a:off x="5585726" y="6011021"/>
            <a:ext cx="3735061" cy="338554"/>
          </a:xfrm>
          <a:prstGeom prst="rect">
            <a:avLst/>
          </a:prstGeom>
          <a:noFill/>
        </p:spPr>
        <p:txBody>
          <a:bodyPr wrap="none" rtlCol="0">
            <a:spAutoFit/>
          </a:bodyPr>
          <a:lstStyle/>
          <a:p>
            <a:r>
              <a:rPr lang="en-US" sz="1600" b="1" dirty="0">
                <a:latin typeface="Arial" panose="020B0604020202020204" pitchFamily="34" charset="0"/>
                <a:cs typeface="Arial" panose="020B0604020202020204" pitchFamily="34" charset="0"/>
              </a:rPr>
              <a:t>Fig.</a:t>
            </a:r>
            <a:r>
              <a:rPr lang="pt-BR" sz="1600" b="1" dirty="0">
                <a:latin typeface="Arial" panose="020B0604020202020204" pitchFamily="34" charset="0"/>
                <a:cs typeface="Arial" panose="020B0604020202020204" pitchFamily="34" charset="0"/>
              </a:rPr>
              <a:t> 1 </a:t>
            </a:r>
            <a:r>
              <a:rPr lang="pt-BR"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Auroral</a:t>
            </a:r>
            <a:r>
              <a:rPr lang="pt-BR"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Phenomena</a:t>
            </a:r>
            <a:r>
              <a:rPr lang="pt-BR" sz="1400" dirty="0">
                <a:latin typeface="Arial" panose="020B0604020202020204" pitchFamily="34" charset="0"/>
                <a:cs typeface="Arial" panose="020B0604020202020204" pitchFamily="34" charset="0"/>
              </a:rPr>
              <a:t> (NOAA,  2023)</a:t>
            </a:r>
            <a:endParaRPr lang="en-US" sz="1400" dirty="0">
              <a:latin typeface="Arial" panose="020B0604020202020204" pitchFamily="34" charset="0"/>
              <a:cs typeface="Arial" panose="020B0604020202020204" pitchFamily="34" charset="0"/>
            </a:endParaRPr>
          </a:p>
        </p:txBody>
      </p:sp>
      <p:pic>
        <p:nvPicPr>
          <p:cNvPr id="11" name="Imagem 10"/>
          <p:cNvPicPr>
            <a:picLocks noChangeAspect="1"/>
          </p:cNvPicPr>
          <p:nvPr/>
        </p:nvPicPr>
        <p:blipFill>
          <a:blip r:embed="rId4"/>
          <a:stretch>
            <a:fillRect/>
          </a:stretch>
        </p:blipFill>
        <p:spPr>
          <a:xfrm>
            <a:off x="10815512" y="0"/>
            <a:ext cx="1376488" cy="1290134"/>
          </a:xfrm>
          <a:prstGeom prst="rect">
            <a:avLst/>
          </a:prstGeom>
        </p:spPr>
      </p:pic>
    </p:spTree>
    <p:extLst>
      <p:ext uri="{BB962C8B-B14F-4D97-AF65-F5344CB8AC3E}">
        <p14:creationId xmlns:p14="http://schemas.microsoft.com/office/powerpoint/2010/main" val="6074536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OBJECTIVES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0EE6463D-C745-9B54-4D33-67949EA3BB46}"/>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077B9D86-C489-FEF5-C84B-979ED6098558}"/>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pic>
        <p:nvPicPr>
          <p:cNvPr id="2050" name="Picture 2" descr="Map of South America, showing aurora range based on Kp level "/>
          <p:cNvPicPr>
            <a:picLocks noChangeAspect="1" noChangeArrowheads="1"/>
          </p:cNvPicPr>
          <p:nvPr/>
        </p:nvPicPr>
        <p:blipFill rotWithShape="1">
          <a:blip r:embed="rId2">
            <a:extLst>
              <a:ext uri="{28A0092B-C50C-407E-A947-70E740481C1C}">
                <a14:useLocalDpi xmlns:a14="http://schemas.microsoft.com/office/drawing/2010/main" val="0"/>
              </a:ext>
            </a:extLst>
          </a:blip>
          <a:srcRect l="2548" t="38793" r="6535" b="-1"/>
          <a:stretch/>
        </p:blipFill>
        <p:spPr bwMode="auto">
          <a:xfrm>
            <a:off x="575412" y="3566528"/>
            <a:ext cx="4876799" cy="225721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ap of Europe and Asia, showing aurora range based on Kp level "/>
          <p:cNvPicPr>
            <a:picLocks noChangeAspect="1" noChangeArrowheads="1"/>
          </p:cNvPicPr>
          <p:nvPr/>
        </p:nvPicPr>
        <p:blipFill rotWithShape="1">
          <a:blip r:embed="rId3">
            <a:extLst>
              <a:ext uri="{28A0092B-C50C-407E-A947-70E740481C1C}">
                <a14:useLocalDpi xmlns:a14="http://schemas.microsoft.com/office/drawing/2010/main" val="0"/>
              </a:ext>
            </a:extLst>
          </a:blip>
          <a:srcRect l="6915" t="1222" r="11843" b="47647"/>
          <a:stretch/>
        </p:blipFill>
        <p:spPr bwMode="auto">
          <a:xfrm>
            <a:off x="527193" y="1369226"/>
            <a:ext cx="4876799" cy="2110101"/>
          </a:xfrm>
          <a:prstGeom prst="rect">
            <a:avLst/>
          </a:prstGeom>
          <a:noFill/>
          <a:extLst>
            <a:ext uri="{909E8E84-426E-40DD-AFC4-6F175D3DCCD1}">
              <a14:hiddenFill xmlns:a14="http://schemas.microsoft.com/office/drawing/2010/main">
                <a:solidFill>
                  <a:srgbClr val="FFFFFF"/>
                </a:solidFill>
              </a14:hiddenFill>
            </a:ext>
          </a:extLst>
        </p:spPr>
      </p:pic>
      <p:sp>
        <p:nvSpPr>
          <p:cNvPr id="10" name="Espaço Reservado para Conteúdo 5"/>
          <p:cNvSpPr txBox="1">
            <a:spLocks/>
          </p:cNvSpPr>
          <p:nvPr/>
        </p:nvSpPr>
        <p:spPr>
          <a:xfrm>
            <a:off x="5696584" y="1602035"/>
            <a:ext cx="4599709" cy="3322927"/>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endParaRPr lang="en-US" sz="1800" dirty="0">
              <a:latin typeface="Arial" panose="020B0604020202020204" pitchFamily="34" charset="0"/>
              <a:cs typeface="Arial" panose="020B0604020202020204" pitchFamily="34" charset="0"/>
            </a:endParaRPr>
          </a:p>
        </p:txBody>
      </p:sp>
      <p:sp>
        <p:nvSpPr>
          <p:cNvPr id="7" name="Retângulo 6"/>
          <p:cNvSpPr/>
          <p:nvPr/>
        </p:nvSpPr>
        <p:spPr>
          <a:xfrm>
            <a:off x="5614808" y="1368709"/>
            <a:ext cx="4599709" cy="6740307"/>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This study aims to correlate the occurrence of Auroras with signals detected by IMS infrasound stations, mainly  located at South America. </a:t>
            </a:r>
          </a:p>
          <a:p>
            <a:pPr algn="just"/>
            <a:endParaRPr lang="en-US" dirty="0">
              <a:latin typeface="Arial" panose="020B0604020202020204" pitchFamily="34" charset="0"/>
              <a:cs typeface="Arial" panose="020B0604020202020204" pitchFamily="34" charset="0"/>
            </a:endParaRPr>
          </a:p>
          <a:p>
            <a:pPr algn="just"/>
            <a:r>
              <a:rPr lang="en-US" b="1" dirty="0">
                <a:latin typeface="Arial" panose="020B0604020202020204" pitchFamily="34" charset="0"/>
                <a:cs typeface="Arial" panose="020B0604020202020204" pitchFamily="34" charset="0"/>
              </a:rPr>
              <a:t>Fig. 2 </a:t>
            </a:r>
            <a:r>
              <a:rPr lang="en-US" dirty="0">
                <a:latin typeface="Arial" panose="020B0604020202020204" pitchFamily="34" charset="0"/>
                <a:cs typeface="Arial" panose="020B0604020202020204" pitchFamily="34" charset="0"/>
              </a:rPr>
              <a:t>shows how far the auroras can be observed in both hemispheres.  </a:t>
            </a:r>
          </a:p>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However, according to Le Pichon et al., (2010) and Wilson (2005), the auroras, generated by geomagnetic storms can be detected by infrasound stations located outside of the auroras range observation, i.e., inside the auroras visual effect.</a:t>
            </a:r>
          </a:p>
          <a:p>
            <a:pPr algn="just"/>
            <a:endParaRPr lang="en-US" dirty="0">
              <a:latin typeface="Arial" panose="020B0604020202020204" pitchFamily="34" charset="0"/>
              <a:cs typeface="Arial" panose="020B0604020202020204" pitchFamily="34" charset="0"/>
            </a:endParaRPr>
          </a:p>
          <a:p>
            <a:pPr algn="just"/>
            <a:endParaRPr lang="en-US" dirty="0">
              <a:latin typeface="Arial" panose="020B0604020202020204" pitchFamily="34" charset="0"/>
              <a:cs typeface="Arial" panose="020B0604020202020204" pitchFamily="34" charset="0"/>
            </a:endParaRPr>
          </a:p>
          <a:p>
            <a:pPr algn="just"/>
            <a:r>
              <a:rPr lang="pt-BR" dirty="0">
                <a:latin typeface="Arial" panose="020B0604020202020204" pitchFamily="34" charset="0"/>
                <a:cs typeface="Arial" panose="020B0604020202020204" pitchFamily="34" charset="0"/>
              </a:rPr>
              <a:t>This phenomena was studied </a:t>
            </a:r>
            <a:r>
              <a:rPr lang="pt-BR" dirty="0" err="1">
                <a:latin typeface="Arial" panose="020B0604020202020204" pitchFamily="34" charset="0"/>
                <a:cs typeface="Arial" panose="020B0604020202020204" pitchFamily="34" charset="0"/>
              </a:rPr>
              <a:t>by</a:t>
            </a:r>
            <a:r>
              <a:rPr lang="pt-BR" dirty="0">
                <a:latin typeface="Arial" panose="020B0604020202020204" pitchFamily="34" charset="0"/>
                <a:cs typeface="Arial" panose="020B0604020202020204" pitchFamily="34" charset="0"/>
              </a:rPr>
              <a:t> Wilson </a:t>
            </a:r>
            <a:r>
              <a:rPr lang="en-US" dirty="0">
                <a:latin typeface="Arial" panose="020B0604020202020204" pitchFamily="34" charset="0"/>
                <a:cs typeface="Arial" panose="020B0604020202020204" pitchFamily="34" charset="0"/>
              </a:rPr>
              <a:t>et al </a:t>
            </a:r>
            <a:r>
              <a:rPr lang="pt-BR" dirty="0">
                <a:latin typeface="Arial" panose="020B0604020202020204" pitchFamily="34" charset="0"/>
                <a:cs typeface="Arial" panose="020B0604020202020204" pitchFamily="34" charset="0"/>
              </a:rPr>
              <a:t>(2005), using infrasound microphones array located at Fairbanks - Alaska. </a:t>
            </a:r>
            <a:endParaRPr lang="en-US"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en-US" dirty="0">
              <a:latin typeface="Arial" panose="020B0604020202020204" pitchFamily="34" charset="0"/>
              <a:cs typeface="Arial" panose="020B0604020202020204" pitchFamily="34" charset="0"/>
            </a:endParaRPr>
          </a:p>
        </p:txBody>
      </p:sp>
      <p:sp>
        <p:nvSpPr>
          <p:cNvPr id="13" name="CaixaDeTexto 12"/>
          <p:cNvSpPr txBox="1"/>
          <p:nvPr/>
        </p:nvSpPr>
        <p:spPr>
          <a:xfrm>
            <a:off x="546130" y="5910944"/>
            <a:ext cx="4935361" cy="830997"/>
          </a:xfrm>
          <a:prstGeom prst="rect">
            <a:avLst/>
          </a:prstGeom>
          <a:noFill/>
        </p:spPr>
        <p:txBody>
          <a:bodyPr wrap="square" rtlCol="0">
            <a:spAutoFit/>
          </a:bodyPr>
          <a:lstStyle/>
          <a:p>
            <a:pPr algn="just"/>
            <a:r>
              <a:rPr lang="en-US" sz="1600" b="1" dirty="0">
                <a:latin typeface="Arial" panose="020B0604020202020204" pitchFamily="34" charset="0"/>
                <a:cs typeface="Arial" panose="020B0604020202020204" pitchFamily="34" charset="0"/>
              </a:rPr>
              <a:t>Fig. 2 </a:t>
            </a:r>
            <a:r>
              <a:rPr lang="en-US" sz="1600" dirty="0">
                <a:latin typeface="Arial" panose="020B0604020202020204" pitchFamily="34" charset="0"/>
                <a:cs typeface="Arial" panose="020B0604020202020204" pitchFamily="34" charset="0"/>
              </a:rPr>
              <a:t>- Map displaying the widest range of aurora observations based on the </a:t>
            </a:r>
            <a:r>
              <a:rPr lang="en-US" sz="1600" dirty="0" err="1">
                <a:latin typeface="Arial" panose="020B0604020202020204" pitchFamily="34" charset="0"/>
                <a:cs typeface="Arial" panose="020B0604020202020204" pitchFamily="34" charset="0"/>
              </a:rPr>
              <a:t>Kp</a:t>
            </a:r>
            <a:r>
              <a:rPr lang="en-US" sz="1600" dirty="0">
                <a:latin typeface="Arial" panose="020B0604020202020204" pitchFamily="34" charset="0"/>
                <a:cs typeface="Arial" panose="020B0604020202020204" pitchFamily="34" charset="0"/>
              </a:rPr>
              <a:t> indices of geomagnetic storms (NOAA, 2023</a:t>
            </a:r>
            <a:r>
              <a:rPr lang="en-US" sz="1400" dirty="0">
                <a:latin typeface="Arial" panose="020B0604020202020204" pitchFamily="34" charset="0"/>
                <a:cs typeface="Arial" panose="020B0604020202020204" pitchFamily="34" charset="0"/>
              </a:rPr>
              <a:t>).</a:t>
            </a:r>
          </a:p>
        </p:txBody>
      </p:sp>
      <p:pic>
        <p:nvPicPr>
          <p:cNvPr id="11" name="Imagem 10"/>
          <p:cNvPicPr>
            <a:picLocks noChangeAspect="1"/>
          </p:cNvPicPr>
          <p:nvPr/>
        </p:nvPicPr>
        <p:blipFill>
          <a:blip r:embed="rId4"/>
          <a:stretch>
            <a:fillRect/>
          </a:stretch>
        </p:blipFill>
        <p:spPr>
          <a:xfrm>
            <a:off x="10815512" y="0"/>
            <a:ext cx="1376488" cy="1290134"/>
          </a:xfrm>
          <a:prstGeom prst="rect">
            <a:avLst/>
          </a:prstGeom>
        </p:spPr>
      </p:pic>
    </p:spTree>
    <p:extLst>
      <p:ext uri="{BB962C8B-B14F-4D97-AF65-F5344CB8AC3E}">
        <p14:creationId xmlns:p14="http://schemas.microsoft.com/office/powerpoint/2010/main" val="22297055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pt-BR" sz="1800" dirty="0">
                <a:solidFill>
                  <a:schemeClr val="bg1"/>
                </a:solidFill>
                <a:latin typeface="Arial" panose="020B0604020202020204" pitchFamily="34" charset="0"/>
                <a:cs typeface="Arial" panose="020B0604020202020204" pitchFamily="34" charset="0"/>
              </a:rPr>
              <a:t>METHODS/DATA</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DBA6E9A0-04A9-1F29-F239-4E9CDDDE29AF}"/>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3364D2B1-4606-9726-8487-E03DE1731415}"/>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Espaço Reservado para Conteúdo 5"/>
          <p:cNvSpPr txBox="1">
            <a:spLocks/>
          </p:cNvSpPr>
          <p:nvPr/>
        </p:nvSpPr>
        <p:spPr>
          <a:xfrm>
            <a:off x="121208" y="1132686"/>
            <a:ext cx="4283644" cy="5725314"/>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sz="1800" dirty="0">
                <a:latin typeface="Arial" panose="020B0604020202020204" pitchFamily="34" charset="0"/>
                <a:cs typeface="Arial" panose="020B0604020202020204" pitchFamily="34" charset="0"/>
              </a:rPr>
              <a:t>The solar storm on April 23, 2023, was chosen for this study due to its high Planetary K-index of 8 (on a scale of 1 to 9). The data for the study was obtained from ISIG (</a:t>
            </a:r>
            <a:r>
              <a:rPr lang="en-US" sz="1800" dirty="0">
                <a:latin typeface="Arial" panose="020B0604020202020204" pitchFamily="34" charset="0"/>
                <a:cs typeface="Arial" panose="020B0604020202020204" pitchFamily="34" charset="0"/>
                <a:hlinkClick r:id="rId3"/>
              </a:rPr>
              <a:t>http://isgi.unistra.fr</a:t>
            </a:r>
            <a:r>
              <a:rPr lang="en-US" sz="1800" dirty="0">
                <a:latin typeface="Arial" panose="020B0604020202020204" pitchFamily="34" charset="0"/>
                <a:cs typeface="Arial" panose="020B0604020202020204" pitchFamily="34" charset="0"/>
              </a:rPr>
              <a:t>).</a:t>
            </a:r>
          </a:p>
          <a:p>
            <a:pPr algn="just"/>
            <a:endParaRPr lang="en-US" sz="1800" dirty="0">
              <a:latin typeface="Arial" panose="020B0604020202020204" pitchFamily="34" charset="0"/>
              <a:cs typeface="Arial" panose="020B0604020202020204" pitchFamily="34" charset="0"/>
            </a:endParaRPr>
          </a:p>
          <a:p>
            <a:pPr algn="just"/>
            <a:r>
              <a:rPr lang="en-US" sz="1800" dirty="0">
                <a:latin typeface="Arial" panose="020B0604020202020204" pitchFamily="34" charset="0"/>
                <a:cs typeface="Arial" panose="020B0604020202020204" pitchFamily="34" charset="0"/>
              </a:rPr>
              <a:t>To provide good coverage of the study in South America, ten IMS infrasound stations were selected (</a:t>
            </a:r>
            <a:r>
              <a:rPr lang="en-US" sz="1800" b="1" dirty="0">
                <a:latin typeface="Arial" panose="020B0604020202020204" pitchFamily="34" charset="0"/>
                <a:cs typeface="Arial" panose="020B0604020202020204" pitchFamily="34" charset="0"/>
              </a:rPr>
              <a:t>Fig. 3</a:t>
            </a:r>
            <a:r>
              <a:rPr lang="en-US" sz="1800" dirty="0">
                <a:latin typeface="Arial" panose="020B0604020202020204" pitchFamily="34" charset="0"/>
                <a:cs typeface="Arial" panose="020B0604020202020204" pitchFamily="34" charset="0"/>
              </a:rPr>
              <a:t>). </a:t>
            </a:r>
          </a:p>
          <a:p>
            <a:pPr algn="just"/>
            <a:endParaRPr lang="en-US" sz="1800" dirty="0">
              <a:latin typeface="Arial" panose="020B0604020202020204" pitchFamily="34" charset="0"/>
              <a:cs typeface="Arial" panose="020B0604020202020204" pitchFamily="34" charset="0"/>
            </a:endParaRPr>
          </a:p>
          <a:p>
            <a:pPr algn="just"/>
            <a:r>
              <a:rPr lang="en-US" sz="1800" dirty="0">
                <a:latin typeface="Arial" panose="020B0604020202020204" pitchFamily="34" charset="0"/>
                <a:cs typeface="Arial" panose="020B0604020202020204" pitchFamily="34" charset="0"/>
              </a:rPr>
              <a:t>Additionally, three stations in the northern hemisphere (I37NO, I42PT and I56US) were chosen for the purpose of comparing the temporal series.</a:t>
            </a:r>
          </a:p>
          <a:p>
            <a:pPr algn="just"/>
            <a:endParaRPr lang="en-US" sz="1800" dirty="0">
              <a:latin typeface="Arial" panose="020B0604020202020204" pitchFamily="34" charset="0"/>
              <a:cs typeface="Arial" panose="020B0604020202020204" pitchFamily="34" charset="0"/>
            </a:endParaRPr>
          </a:p>
          <a:p>
            <a:pPr algn="just"/>
            <a:r>
              <a:rPr lang="en-US" sz="1800" dirty="0">
                <a:latin typeface="Arial" panose="020B0604020202020204" pitchFamily="34" charset="0"/>
                <a:cs typeface="Arial" panose="020B0604020202020204" pitchFamily="34" charset="0"/>
              </a:rPr>
              <a:t>The data originated from details regarding the sighting of an aurora, which was detected by NOAA on April 23, 2023.</a:t>
            </a:r>
          </a:p>
        </p:txBody>
      </p:sp>
      <p:sp>
        <p:nvSpPr>
          <p:cNvPr id="24" name="CaixaDeTexto 23"/>
          <p:cNvSpPr txBox="1"/>
          <p:nvPr/>
        </p:nvSpPr>
        <p:spPr>
          <a:xfrm>
            <a:off x="4673600" y="5623715"/>
            <a:ext cx="5735782" cy="646331"/>
          </a:xfrm>
          <a:prstGeom prst="rect">
            <a:avLst/>
          </a:prstGeom>
          <a:noFill/>
        </p:spPr>
        <p:txBody>
          <a:bodyPr wrap="square" rtlCol="0">
            <a:spAutoFit/>
          </a:bodyPr>
          <a:lstStyle/>
          <a:p>
            <a:pPr algn="just"/>
            <a:r>
              <a:rPr lang="en-US" b="1" dirty="0">
                <a:latin typeface="Arial" panose="020B0604020202020204" pitchFamily="34" charset="0"/>
                <a:cs typeface="Arial" panose="020B0604020202020204" pitchFamily="34" charset="0"/>
              </a:rPr>
              <a:t>Fig.</a:t>
            </a:r>
            <a:r>
              <a:rPr lang="pt-BR" b="1" dirty="0">
                <a:latin typeface="Arial" panose="020B0604020202020204" pitchFamily="34" charset="0"/>
                <a:cs typeface="Arial" panose="020B0604020202020204" pitchFamily="34" charset="0"/>
              </a:rPr>
              <a:t> 3 </a:t>
            </a:r>
            <a:r>
              <a:rPr lang="pt-BR" dirty="0">
                <a:latin typeface="Arial" panose="020B0604020202020204" pitchFamily="34" charset="0"/>
                <a:cs typeface="Arial" panose="020B0604020202020204" pitchFamily="34" charset="0"/>
              </a:rPr>
              <a:t>– The IMS infrasound stations used in </a:t>
            </a:r>
            <a:r>
              <a:rPr lang="pt-BR" dirty="0" err="1">
                <a:latin typeface="Arial" panose="020B0604020202020204" pitchFamily="34" charset="0"/>
                <a:cs typeface="Arial" panose="020B0604020202020204" pitchFamily="34" charset="0"/>
              </a:rPr>
              <a:t>this</a:t>
            </a:r>
            <a:r>
              <a:rPr lang="pt-BR" dirty="0">
                <a:latin typeface="Arial" panose="020B0604020202020204" pitchFamily="34" charset="0"/>
                <a:cs typeface="Arial" panose="020B0604020202020204" pitchFamily="34" charset="0"/>
              </a:rPr>
              <a:t> </a:t>
            </a:r>
            <a:r>
              <a:rPr lang="pt-BR" dirty="0" err="1">
                <a:latin typeface="Arial" panose="020B0604020202020204" pitchFamily="34" charset="0"/>
                <a:cs typeface="Arial" panose="020B0604020202020204" pitchFamily="34" charset="0"/>
              </a:rPr>
              <a:t>study</a:t>
            </a:r>
            <a:r>
              <a:rPr lang="pt-BR" dirty="0">
                <a:latin typeface="Arial" panose="020B0604020202020204" pitchFamily="34" charset="0"/>
                <a:cs typeface="Arial" panose="020B0604020202020204" pitchFamily="34" charset="0"/>
              </a:rPr>
              <a:t> are </a:t>
            </a:r>
            <a:r>
              <a:rPr lang="pt-BR" dirty="0" err="1">
                <a:latin typeface="Arial" panose="020B0604020202020204" pitchFamily="34" charset="0"/>
                <a:cs typeface="Arial" panose="020B0604020202020204" pitchFamily="34" charset="0"/>
              </a:rPr>
              <a:t>inside</a:t>
            </a:r>
            <a:r>
              <a:rPr lang="pt-BR" dirty="0">
                <a:latin typeface="Arial" panose="020B0604020202020204" pitchFamily="34" charset="0"/>
                <a:cs typeface="Arial" panose="020B0604020202020204" pitchFamily="34" charset="0"/>
              </a:rPr>
              <a:t> </a:t>
            </a:r>
            <a:r>
              <a:rPr lang="pt-BR" dirty="0" err="1">
                <a:latin typeface="Arial" panose="020B0604020202020204" pitchFamily="34" charset="0"/>
                <a:cs typeface="Arial" panose="020B0604020202020204" pitchFamily="34" charset="0"/>
              </a:rPr>
              <a:t>the</a:t>
            </a:r>
            <a:r>
              <a:rPr lang="pt-BR" dirty="0">
                <a:latin typeface="Arial" panose="020B0604020202020204" pitchFamily="34" charset="0"/>
                <a:cs typeface="Arial" panose="020B0604020202020204" pitchFamily="34" charset="0"/>
              </a:rPr>
              <a:t> boxes. (Adapted from Neri, 2019)</a:t>
            </a:r>
            <a:endParaRPr lang="en-US" dirty="0">
              <a:latin typeface="Arial" panose="020B0604020202020204" pitchFamily="34" charset="0"/>
              <a:cs typeface="Arial" panose="020B0604020202020204" pitchFamily="34" charset="0"/>
            </a:endParaRPr>
          </a:p>
        </p:txBody>
      </p:sp>
      <p:pic>
        <p:nvPicPr>
          <p:cNvPr id="17" name="Imagem 16"/>
          <p:cNvPicPr>
            <a:picLocks noChangeAspect="1"/>
          </p:cNvPicPr>
          <p:nvPr/>
        </p:nvPicPr>
        <p:blipFill>
          <a:blip r:embed="rId4"/>
          <a:stretch>
            <a:fillRect/>
          </a:stretch>
        </p:blipFill>
        <p:spPr>
          <a:xfrm>
            <a:off x="10815512" y="0"/>
            <a:ext cx="1376488" cy="1290134"/>
          </a:xfrm>
          <a:prstGeom prst="rect">
            <a:avLst/>
          </a:prstGeom>
        </p:spPr>
      </p:pic>
      <p:grpSp>
        <p:nvGrpSpPr>
          <p:cNvPr id="29" name="Agrupar 28"/>
          <p:cNvGrpSpPr/>
          <p:nvPr/>
        </p:nvGrpSpPr>
        <p:grpSpPr>
          <a:xfrm>
            <a:off x="4215381" y="2300823"/>
            <a:ext cx="6652219" cy="3389040"/>
            <a:chOff x="4296088" y="2234674"/>
            <a:chExt cx="6821678" cy="3389040"/>
          </a:xfrm>
        </p:grpSpPr>
        <p:pic>
          <p:nvPicPr>
            <p:cNvPr id="30" name="Picture 3" descr="Estações infrassonicas utilizadas nos estudos"/>
            <p:cNvPicPr/>
            <p:nvPr/>
          </p:nvPicPr>
          <p:blipFill>
            <a:blip r:embed="rId5">
              <a:extLst>
                <a:ext uri="{BEBA8EAE-BF5A-486C-A8C5-ECC9F3942E4B}">
                  <a14:imgProps xmlns:a14="http://schemas.microsoft.com/office/drawing/2010/main">
                    <a14:imgLayer r:embed="rId6">
                      <a14:imgEffect>
                        <a14:backgroundRemoval t="0" b="99105" l="0" r="100000">
                          <a14:foregroundMark x1="11564" y1="19016" x2="27643" y2="895"/>
                          <a14:foregroundMark x1="28634" y1="2685" x2="28634" y2="2685"/>
                          <a14:foregroundMark x1="27533" y1="2461" x2="72687" y2="2461"/>
                          <a14:foregroundMark x1="75991" y1="4474" x2="90308" y2="57047"/>
                          <a14:foregroundMark x1="74559" y1="93736" x2="30947" y2="93960"/>
                          <a14:foregroundMark x1="30947" y1="93960" x2="30947" y2="93960"/>
                          <a14:backgroundMark x1="31938" y1="94631" x2="73568" y2="96197"/>
                          <a14:backgroundMark x1="26211" y1="1342" x2="31278" y2="671"/>
                          <a14:backgroundMark x1="32489" y1="671" x2="37115" y2="671"/>
                          <a14:backgroundMark x1="38656" y1="671" x2="43172" y2="447"/>
                          <a14:backgroundMark x1="44824" y1="1119" x2="48899" y2="447"/>
                          <a14:backgroundMark x1="50991" y1="671" x2="55066" y2="224"/>
                          <a14:backgroundMark x1="56938" y1="671" x2="61123" y2="447"/>
                          <a14:backgroundMark x1="62555" y1="895" x2="67181" y2="224"/>
                          <a14:backgroundMark x1="68833" y1="447" x2="73568" y2="447"/>
                        </a14:backgroundRemoval>
                      </a14:imgEffect>
                    </a14:imgLayer>
                  </a14:imgProps>
                </a:ext>
                <a:ext uri="{28A0092B-C50C-407E-A947-70E740481C1C}">
                  <a14:useLocalDpi xmlns:a14="http://schemas.microsoft.com/office/drawing/2010/main" val="0"/>
                </a:ext>
              </a:extLst>
            </a:blip>
            <a:srcRect/>
            <a:stretch>
              <a:fillRect/>
            </a:stretch>
          </p:blipFill>
          <p:spPr bwMode="auto">
            <a:xfrm>
              <a:off x="4296088" y="2234674"/>
              <a:ext cx="6821678" cy="338904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sp>
          <p:nvSpPr>
            <p:cNvPr id="31" name="CaixaDeTexto 30"/>
            <p:cNvSpPr txBox="1"/>
            <p:nvPr/>
          </p:nvSpPr>
          <p:spPr>
            <a:xfrm>
              <a:off x="7140455" y="2872740"/>
              <a:ext cx="460382" cy="215444"/>
            </a:xfrm>
            <a:prstGeom prst="rect">
              <a:avLst/>
            </a:prstGeom>
            <a:noFill/>
          </p:spPr>
          <p:txBody>
            <a:bodyPr wrap="none" rtlCol="0">
              <a:spAutoFit/>
            </a:bodyPr>
            <a:lstStyle/>
            <a:p>
              <a:r>
                <a:rPr lang="pt-BR" sz="800" b="1">
                  <a:latin typeface="Arial" panose="020B0604020202020204" pitchFamily="34" charset="0"/>
                  <a:cs typeface="Arial" panose="020B0604020202020204" pitchFamily="34" charset="0"/>
                </a:rPr>
                <a:t>I42PT</a:t>
              </a:r>
              <a:endParaRPr lang="en-US" sz="800" b="1">
                <a:latin typeface="Arial" panose="020B0604020202020204" pitchFamily="34" charset="0"/>
                <a:cs typeface="Arial" panose="020B0604020202020204" pitchFamily="34" charset="0"/>
              </a:endParaRPr>
            </a:p>
          </p:txBody>
        </p:sp>
        <p:sp>
          <p:nvSpPr>
            <p:cNvPr id="32" name="CaixaDeTexto 31"/>
            <p:cNvSpPr txBox="1"/>
            <p:nvPr/>
          </p:nvSpPr>
          <p:spPr>
            <a:xfrm>
              <a:off x="7465515" y="2399258"/>
              <a:ext cx="482824" cy="215444"/>
            </a:xfrm>
            <a:prstGeom prst="rect">
              <a:avLst/>
            </a:prstGeom>
            <a:noFill/>
          </p:spPr>
          <p:txBody>
            <a:bodyPr wrap="none" rtlCol="0">
              <a:spAutoFit/>
            </a:bodyPr>
            <a:lstStyle/>
            <a:p>
              <a:r>
                <a:rPr lang="pt-BR" sz="800" b="1">
                  <a:latin typeface="Arial" panose="020B0604020202020204" pitchFamily="34" charset="0"/>
                  <a:cs typeface="Arial" panose="020B0604020202020204" pitchFamily="34" charset="0"/>
                </a:rPr>
                <a:t>I37NO</a:t>
              </a:r>
              <a:endParaRPr lang="en-US" sz="800" b="1">
                <a:latin typeface="Arial" panose="020B0604020202020204" pitchFamily="34" charset="0"/>
                <a:cs typeface="Arial" panose="020B0604020202020204" pitchFamily="34" charset="0"/>
              </a:endParaRPr>
            </a:p>
          </p:txBody>
        </p:sp>
        <p:sp>
          <p:nvSpPr>
            <p:cNvPr id="33" name="Retângulo 32"/>
            <p:cNvSpPr/>
            <p:nvPr/>
          </p:nvSpPr>
          <p:spPr>
            <a:xfrm>
              <a:off x="7073466" y="2868930"/>
              <a:ext cx="594360" cy="31242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4" name="Retângulo 33"/>
            <p:cNvSpPr/>
            <p:nvPr/>
          </p:nvSpPr>
          <p:spPr>
            <a:xfrm>
              <a:off x="7465515" y="2340382"/>
              <a:ext cx="594360" cy="31242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5" name="CaixaDeTexto 34"/>
            <p:cNvSpPr txBox="1"/>
            <p:nvPr/>
          </p:nvSpPr>
          <p:spPr>
            <a:xfrm>
              <a:off x="5821680" y="2508022"/>
              <a:ext cx="483618" cy="215444"/>
            </a:xfrm>
            <a:prstGeom prst="rect">
              <a:avLst/>
            </a:prstGeom>
            <a:noFill/>
          </p:spPr>
          <p:txBody>
            <a:bodyPr wrap="none" rtlCol="0">
              <a:spAutoFit/>
            </a:bodyPr>
            <a:lstStyle/>
            <a:p>
              <a:r>
                <a:rPr lang="pt-BR" sz="800" b="1" smtClean="0">
                  <a:latin typeface="Arial" panose="020B0604020202020204" pitchFamily="34" charset="0"/>
                  <a:cs typeface="Arial" panose="020B0604020202020204" pitchFamily="34" charset="0"/>
                </a:rPr>
                <a:t>I56US</a:t>
              </a:r>
              <a:endParaRPr lang="en-US" sz="800" b="1" dirty="0">
                <a:latin typeface="Arial" panose="020B0604020202020204" pitchFamily="34" charset="0"/>
                <a:cs typeface="Arial" panose="020B0604020202020204" pitchFamily="34" charset="0"/>
              </a:endParaRPr>
            </a:p>
          </p:txBody>
        </p:sp>
        <p:sp>
          <p:nvSpPr>
            <p:cNvPr id="36" name="Retângulo 35"/>
            <p:cNvSpPr/>
            <p:nvPr/>
          </p:nvSpPr>
          <p:spPr>
            <a:xfrm>
              <a:off x="5695360" y="2458492"/>
              <a:ext cx="594360" cy="31242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grpSp>
      <p:sp>
        <p:nvSpPr>
          <p:cNvPr id="37" name="CaixaDeTexto 36"/>
          <p:cNvSpPr txBox="1"/>
          <p:nvPr/>
        </p:nvSpPr>
        <p:spPr>
          <a:xfrm>
            <a:off x="6616799" y="4808815"/>
            <a:ext cx="581743" cy="230832"/>
          </a:xfrm>
          <a:prstGeom prst="rect">
            <a:avLst/>
          </a:prstGeom>
          <a:noFill/>
        </p:spPr>
        <p:txBody>
          <a:bodyPr wrap="square" rtlCol="0">
            <a:spAutoFit/>
          </a:bodyPr>
          <a:lstStyle/>
          <a:p>
            <a:r>
              <a:rPr lang="pt-BR" sz="900" b="1" dirty="0" smtClean="0">
                <a:latin typeface="+mj-lt"/>
                <a:cs typeface="Times New Roman" panose="02020603050405020304" pitchFamily="18" charset="0"/>
              </a:rPr>
              <a:t>I02AR</a:t>
            </a:r>
            <a:endParaRPr lang="en-US" sz="800" b="1" dirty="0">
              <a:latin typeface="+mj-lt"/>
              <a:cs typeface="Times New Roman" panose="02020603050405020304" pitchFamily="18" charset="0"/>
            </a:endParaRPr>
          </a:p>
        </p:txBody>
      </p:sp>
      <p:sp>
        <p:nvSpPr>
          <p:cNvPr id="38" name="CaixaDeTexto 37"/>
          <p:cNvSpPr txBox="1"/>
          <p:nvPr/>
        </p:nvSpPr>
        <p:spPr>
          <a:xfrm>
            <a:off x="6595489" y="4577983"/>
            <a:ext cx="507999" cy="230832"/>
          </a:xfrm>
          <a:prstGeom prst="rect">
            <a:avLst/>
          </a:prstGeom>
          <a:solidFill>
            <a:srgbClr val="BCE8ED"/>
          </a:solidFill>
          <a:ln>
            <a:solidFill>
              <a:srgbClr val="BCE8ED"/>
            </a:solidFill>
          </a:ln>
        </p:spPr>
        <p:txBody>
          <a:bodyPr wrap="square" rtlCol="0">
            <a:spAutoFit/>
          </a:bodyPr>
          <a:lstStyle/>
          <a:p>
            <a:r>
              <a:rPr lang="pt-BR" sz="900" b="1" dirty="0" smtClean="0">
                <a:latin typeface="+mj-lt"/>
              </a:rPr>
              <a:t>I01AR</a:t>
            </a:r>
          </a:p>
        </p:txBody>
      </p:sp>
    </p:spTree>
    <p:extLst>
      <p:ext uri="{BB962C8B-B14F-4D97-AF65-F5344CB8AC3E}">
        <p14:creationId xmlns:p14="http://schemas.microsoft.com/office/powerpoint/2010/main" val="7322865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162233" y="1076785"/>
            <a:ext cx="10215623" cy="1200329"/>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For signal comparison, stations located in the Northern Hemisphere (I37NO) and the Southern Hemisphere (I01AR and I50GB) are included. Several detections can be seen in the record of </a:t>
            </a:r>
            <a:r>
              <a:rPr lang="en-US" b="1" dirty="0">
                <a:latin typeface="Arial" panose="020B0604020202020204" pitchFamily="34" charset="0"/>
                <a:cs typeface="Arial" panose="020B0604020202020204" pitchFamily="34" charset="0"/>
              </a:rPr>
              <a:t>Fig. 4</a:t>
            </a:r>
            <a:r>
              <a:rPr lang="en-US" dirty="0">
                <a:latin typeface="Arial" panose="020B0604020202020204" pitchFamily="34" charset="0"/>
                <a:cs typeface="Arial" panose="020B0604020202020204" pitchFamily="34" charset="0"/>
              </a:rPr>
              <a:t>. Signal families associated to this detections show: predominant  frequencies 2.5 - 4Hz; azimuth 190º; and speed of the acoustic signal 330 m/s.</a:t>
            </a:r>
          </a:p>
        </p:txBody>
      </p:sp>
      <p:sp>
        <p:nvSpPr>
          <p:cNvPr id="14" name="TextBox 13">
            <a:extLst>
              <a:ext uri="{FF2B5EF4-FFF2-40B4-BE49-F238E27FC236}">
                <a16:creationId xmlns:a16="http://schemas.microsoft.com/office/drawing/2014/main" id="{77D0F5D4-26F6-6536-FB38-596E925623A1}"/>
              </a:ext>
            </a:extLst>
          </p:cNvPr>
          <p:cNvSpPr txBox="1"/>
          <p:nvPr/>
        </p:nvSpPr>
        <p:spPr>
          <a:xfrm>
            <a:off x="162235" y="6194421"/>
            <a:ext cx="10215622" cy="646331"/>
          </a:xfrm>
          <a:prstGeom prst="rect">
            <a:avLst/>
          </a:prstGeom>
          <a:noFill/>
        </p:spPr>
        <p:txBody>
          <a:bodyPr wrap="square" rtlCol="0">
            <a:spAutoFit/>
          </a:bodyPr>
          <a:lstStyle/>
          <a:p>
            <a:r>
              <a:rPr lang="pt-BR" b="1" dirty="0">
                <a:latin typeface="Arial" panose="020B0604020202020204" pitchFamily="34" charset="0"/>
                <a:cs typeface="Arial" panose="020B0604020202020204" pitchFamily="34" charset="0"/>
              </a:rPr>
              <a:t>Fig. 4 </a:t>
            </a:r>
            <a:r>
              <a:rPr lang="pt-BR" sz="1800" dirty="0">
                <a:latin typeface="Arial" panose="020B0604020202020204" pitchFamily="34" charset="0"/>
                <a:cs typeface="Arial" panose="020B0604020202020204" pitchFamily="34" charset="0"/>
              </a:rPr>
              <a:t>– Record of </a:t>
            </a:r>
            <a:r>
              <a:rPr lang="pt-BR" sz="1800" dirty="0" err="1">
                <a:latin typeface="Arial" panose="020B0604020202020204" pitchFamily="34" charset="0"/>
                <a:cs typeface="Arial" panose="020B0604020202020204" pitchFamily="34" charset="0"/>
              </a:rPr>
              <a:t>an</a:t>
            </a:r>
            <a:r>
              <a:rPr lang="pt-BR" sz="1800" dirty="0">
                <a:latin typeface="Arial" panose="020B0604020202020204" pitchFamily="34" charset="0"/>
                <a:cs typeface="Arial" panose="020B0604020202020204" pitchFamily="34" charset="0"/>
              </a:rPr>
              <a:t> aurora </a:t>
            </a:r>
            <a:r>
              <a:rPr lang="pt-BR" sz="1800" dirty="0" err="1">
                <a:latin typeface="Arial" panose="020B0604020202020204" pitchFamily="34" charset="0"/>
                <a:cs typeface="Arial" panose="020B0604020202020204" pitchFamily="34" charset="0"/>
              </a:rPr>
              <a:t>detected</a:t>
            </a:r>
            <a:r>
              <a:rPr lang="pt-BR" sz="1800" dirty="0">
                <a:latin typeface="Arial" panose="020B0604020202020204" pitchFamily="34" charset="0"/>
                <a:cs typeface="Arial" panose="020B0604020202020204" pitchFamily="34" charset="0"/>
              </a:rPr>
              <a:t> by I37NO (Norway) on April 23, 2023. In the Figure is shown 6 hours of data, </a:t>
            </a:r>
            <a:r>
              <a:rPr lang="pt-BR" sz="1800" dirty="0" err="1">
                <a:latin typeface="Arial" panose="020B0604020202020204" pitchFamily="34" charset="0"/>
                <a:cs typeface="Arial" panose="020B0604020202020204" pitchFamily="34" charset="0"/>
              </a:rPr>
              <a:t>from</a:t>
            </a:r>
            <a:r>
              <a:rPr lang="pt-BR" sz="1800" dirty="0">
                <a:latin typeface="Arial" panose="020B0604020202020204" pitchFamily="34" charset="0"/>
                <a:cs typeface="Arial" panose="020B0604020202020204" pitchFamily="34" charset="0"/>
              </a:rPr>
              <a:t> 00h 00 </a:t>
            </a:r>
            <a:r>
              <a:rPr lang="pt-BR" sz="1800" dirty="0" err="1">
                <a:latin typeface="Arial" panose="020B0604020202020204" pitchFamily="34" charset="0"/>
                <a:cs typeface="Arial" panose="020B0604020202020204" pitchFamily="34" charset="0"/>
              </a:rPr>
              <a:t>to</a:t>
            </a:r>
            <a:r>
              <a:rPr lang="pt-BR" sz="1800" dirty="0">
                <a:latin typeface="Arial" panose="020B0604020202020204" pitchFamily="34" charset="0"/>
                <a:cs typeface="Arial" panose="020B0604020202020204" pitchFamily="34" charset="0"/>
              </a:rPr>
              <a:t> 06h 00.</a:t>
            </a:r>
            <a:endParaRPr lang="pt-BR" dirty="0">
              <a:latin typeface="Arial" panose="020B0604020202020204" pitchFamily="34" charset="0"/>
              <a:cs typeface="Arial" panose="020B0604020202020204" pitchFamily="34" charset="0"/>
            </a:endParaRPr>
          </a:p>
        </p:txBody>
      </p:sp>
      <p:pic>
        <p:nvPicPr>
          <p:cNvPr id="10" name="Picture 3" descr="A picture containing screenshot, text, colorfulness, line&#10;&#10;Description automatically generated">
            <a:extLst>
              <a:ext uri="{FF2B5EF4-FFF2-40B4-BE49-F238E27FC236}">
                <a16:creationId xmlns:a16="http://schemas.microsoft.com/office/drawing/2014/main" id="{612DA023-4607-67E7-3D0F-4FA4C2BE3625}"/>
              </a:ext>
            </a:extLst>
          </p:cNvPr>
          <p:cNvPicPr>
            <a:picLocks noChangeAspect="1"/>
          </p:cNvPicPr>
          <p:nvPr/>
        </p:nvPicPr>
        <p:blipFill>
          <a:blip r:embed="rId2"/>
          <a:stretch>
            <a:fillRect/>
          </a:stretch>
        </p:blipFill>
        <p:spPr>
          <a:xfrm>
            <a:off x="162234" y="2554113"/>
            <a:ext cx="10215623" cy="3518005"/>
          </a:xfrm>
          <a:prstGeom prst="rect">
            <a:avLst/>
          </a:prstGeom>
        </p:spPr>
      </p:pic>
      <p:pic>
        <p:nvPicPr>
          <p:cNvPr id="11" name="Imagem 10"/>
          <p:cNvPicPr>
            <a:picLocks noChangeAspect="1"/>
          </p:cNvPicPr>
          <p:nvPr/>
        </p:nvPicPr>
        <p:blipFill>
          <a:blip r:embed="rId3"/>
          <a:stretch>
            <a:fillRect/>
          </a:stretch>
        </p:blipFill>
        <p:spPr>
          <a:xfrm>
            <a:off x="10815512" y="-9609"/>
            <a:ext cx="1376488" cy="1290134"/>
          </a:xfrm>
          <a:prstGeom prst="rect">
            <a:avLst/>
          </a:prstGeom>
        </p:spPr>
      </p:pic>
    </p:spTree>
    <p:extLst>
      <p:ext uri="{BB962C8B-B14F-4D97-AF65-F5344CB8AC3E}">
        <p14:creationId xmlns:p14="http://schemas.microsoft.com/office/powerpoint/2010/main" val="1998306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162234" y="1490008"/>
            <a:ext cx="10215623" cy="923330"/>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The record from I01AR is displayed in </a:t>
            </a:r>
            <a:r>
              <a:rPr lang="en-US" b="1" dirty="0">
                <a:latin typeface="Arial" panose="020B0604020202020204" pitchFamily="34" charset="0"/>
                <a:cs typeface="Arial" panose="020B0604020202020204" pitchFamily="34" charset="0"/>
              </a:rPr>
              <a:t>Fig. 5 </a:t>
            </a:r>
            <a:r>
              <a:rPr lang="en-US" dirty="0">
                <a:latin typeface="Arial" panose="020B0604020202020204" pitchFamily="34" charset="0"/>
                <a:cs typeface="Arial" panose="020B0604020202020204" pitchFamily="34" charset="0"/>
              </a:rPr>
              <a:t>show multiple detections. These detections exhibit the following characteristics: dominant frequencies ranging from 1.9 to 4 </a:t>
            </a:r>
            <a:r>
              <a:rPr lang="en-US" dirty="0" smtClean="0">
                <a:latin typeface="Arial" panose="020B0604020202020204" pitchFamily="34" charset="0"/>
                <a:cs typeface="Arial" panose="020B0604020202020204" pitchFamily="34" charset="0"/>
              </a:rPr>
              <a:t>Hz; </a:t>
            </a:r>
            <a:r>
              <a:rPr lang="en-US" dirty="0">
                <a:latin typeface="Arial" panose="020B0604020202020204" pitchFamily="34" charset="0"/>
                <a:cs typeface="Arial" panose="020B0604020202020204" pitchFamily="34" charset="0"/>
              </a:rPr>
              <a:t>azimuth of </a:t>
            </a:r>
            <a:r>
              <a:rPr lang="en-US" dirty="0" smtClean="0">
                <a:latin typeface="Arial" panose="020B0604020202020204" pitchFamily="34" charset="0"/>
                <a:cs typeface="Arial" panose="020B0604020202020204" pitchFamily="34" charset="0"/>
              </a:rPr>
              <a:t>180º; </a:t>
            </a:r>
            <a:r>
              <a:rPr lang="en-US" dirty="0">
                <a:latin typeface="Arial" panose="020B0604020202020204" pitchFamily="34" charset="0"/>
                <a:cs typeface="Arial" panose="020B0604020202020204" pitchFamily="34" charset="0"/>
              </a:rPr>
              <a:t>and a speed of acoustic signal 340 m/s.</a:t>
            </a:r>
          </a:p>
        </p:txBody>
      </p:sp>
      <p:sp>
        <p:nvSpPr>
          <p:cNvPr id="14" name="TextBox 13">
            <a:extLst>
              <a:ext uri="{FF2B5EF4-FFF2-40B4-BE49-F238E27FC236}">
                <a16:creationId xmlns:a16="http://schemas.microsoft.com/office/drawing/2014/main" id="{77D0F5D4-26F6-6536-FB38-596E925623A1}"/>
              </a:ext>
            </a:extLst>
          </p:cNvPr>
          <p:cNvSpPr txBox="1"/>
          <p:nvPr/>
        </p:nvSpPr>
        <p:spPr>
          <a:xfrm>
            <a:off x="162235" y="6194421"/>
            <a:ext cx="10215622" cy="646331"/>
          </a:xfrm>
          <a:prstGeom prst="rect">
            <a:avLst/>
          </a:prstGeom>
          <a:noFill/>
        </p:spPr>
        <p:txBody>
          <a:bodyPr wrap="square" rtlCol="0">
            <a:spAutoFit/>
          </a:bodyPr>
          <a:lstStyle/>
          <a:p>
            <a:r>
              <a:rPr lang="pt-BR" b="1" dirty="0">
                <a:latin typeface="Arial" panose="020B0604020202020204" pitchFamily="34" charset="0"/>
                <a:cs typeface="Arial" panose="020B0604020202020204" pitchFamily="34" charset="0"/>
              </a:rPr>
              <a:t>Fig. 5 </a:t>
            </a:r>
            <a:r>
              <a:rPr lang="pt-BR" sz="1800" dirty="0">
                <a:latin typeface="Arial" panose="020B0604020202020204" pitchFamily="34" charset="0"/>
                <a:cs typeface="Arial" panose="020B0604020202020204" pitchFamily="34" charset="0"/>
              </a:rPr>
              <a:t>– Record of </a:t>
            </a:r>
            <a:r>
              <a:rPr lang="pt-BR" sz="1800" dirty="0" err="1">
                <a:latin typeface="Arial" panose="020B0604020202020204" pitchFamily="34" charset="0"/>
                <a:cs typeface="Arial" panose="020B0604020202020204" pitchFamily="34" charset="0"/>
              </a:rPr>
              <a:t>an</a:t>
            </a:r>
            <a:r>
              <a:rPr lang="pt-BR" sz="1800" dirty="0">
                <a:latin typeface="Arial" panose="020B0604020202020204" pitchFamily="34" charset="0"/>
                <a:cs typeface="Arial" panose="020B0604020202020204" pitchFamily="34" charset="0"/>
              </a:rPr>
              <a:t> </a:t>
            </a:r>
            <a:r>
              <a:rPr lang="pt-BR" dirty="0">
                <a:latin typeface="Arial" panose="020B0604020202020204" pitchFamily="34" charset="0"/>
                <a:cs typeface="Arial" panose="020B0604020202020204" pitchFamily="34" charset="0"/>
              </a:rPr>
              <a:t>aurora</a:t>
            </a:r>
            <a:r>
              <a:rPr lang="pt-BR" sz="1800" dirty="0">
                <a:latin typeface="Arial" panose="020B0604020202020204" pitchFamily="34" charset="0"/>
                <a:cs typeface="Arial" panose="020B0604020202020204" pitchFamily="34" charset="0"/>
              </a:rPr>
              <a:t> detected </a:t>
            </a:r>
            <a:r>
              <a:rPr lang="pt-BR" sz="1800" dirty="0" err="1">
                <a:latin typeface="Arial" panose="020B0604020202020204" pitchFamily="34" charset="0"/>
                <a:cs typeface="Arial" panose="020B0604020202020204" pitchFamily="34" charset="0"/>
              </a:rPr>
              <a:t>by</a:t>
            </a:r>
            <a:r>
              <a:rPr lang="pt-BR" sz="1800" dirty="0">
                <a:latin typeface="Arial" panose="020B0604020202020204" pitchFamily="34" charset="0"/>
                <a:cs typeface="Arial" panose="020B0604020202020204" pitchFamily="34" charset="0"/>
              </a:rPr>
              <a:t> I01AR (Argentina) on April 23, 2023. In the Figure </a:t>
            </a:r>
            <a:r>
              <a:rPr lang="pt-BR" sz="1800" dirty="0" err="1">
                <a:latin typeface="Arial" panose="020B0604020202020204" pitchFamily="34" charset="0"/>
                <a:cs typeface="Arial" panose="020B0604020202020204" pitchFamily="34" charset="0"/>
              </a:rPr>
              <a:t>is</a:t>
            </a:r>
            <a:r>
              <a:rPr lang="pt-BR" sz="1800" dirty="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showing</a:t>
            </a:r>
            <a:r>
              <a:rPr lang="pt-BR" sz="1800" dirty="0">
                <a:latin typeface="Arial" panose="020B0604020202020204" pitchFamily="34" charset="0"/>
                <a:cs typeface="Arial" panose="020B0604020202020204" pitchFamily="34" charset="0"/>
              </a:rPr>
              <a:t> </a:t>
            </a:r>
            <a:r>
              <a:rPr lang="pt-BR" dirty="0">
                <a:latin typeface="Arial" panose="020B0604020202020204" pitchFamily="34" charset="0"/>
                <a:cs typeface="Arial" panose="020B0604020202020204" pitchFamily="34" charset="0"/>
              </a:rPr>
              <a:t>8 hours</a:t>
            </a:r>
            <a:r>
              <a:rPr lang="pt-BR" sz="1800" dirty="0">
                <a:latin typeface="Arial" panose="020B0604020202020204" pitchFamily="34" charset="0"/>
                <a:cs typeface="Arial" panose="020B0604020202020204" pitchFamily="34" charset="0"/>
              </a:rPr>
              <a:t> of data, </a:t>
            </a:r>
            <a:r>
              <a:rPr lang="pt-BR" sz="1800" dirty="0" err="1">
                <a:latin typeface="Arial" panose="020B0604020202020204" pitchFamily="34" charset="0"/>
                <a:cs typeface="Arial" panose="020B0604020202020204" pitchFamily="34" charset="0"/>
              </a:rPr>
              <a:t>from</a:t>
            </a:r>
            <a:r>
              <a:rPr lang="pt-BR" sz="1800" dirty="0">
                <a:latin typeface="Arial" panose="020B0604020202020204" pitchFamily="34" charset="0"/>
                <a:cs typeface="Arial" panose="020B0604020202020204" pitchFamily="34" charset="0"/>
              </a:rPr>
              <a:t> 00h 00 </a:t>
            </a:r>
            <a:r>
              <a:rPr lang="pt-BR" sz="1800" dirty="0" err="1">
                <a:latin typeface="Arial" panose="020B0604020202020204" pitchFamily="34" charset="0"/>
                <a:cs typeface="Arial" panose="020B0604020202020204" pitchFamily="34" charset="0"/>
              </a:rPr>
              <a:t>to</a:t>
            </a:r>
            <a:r>
              <a:rPr lang="pt-BR" sz="1800" dirty="0">
                <a:latin typeface="Arial" panose="020B0604020202020204" pitchFamily="34" charset="0"/>
                <a:cs typeface="Arial" panose="020B0604020202020204" pitchFamily="34" charset="0"/>
              </a:rPr>
              <a:t> 08h 00</a:t>
            </a:r>
            <a:endParaRPr lang="pt-BR" dirty="0">
              <a:latin typeface="Arial" panose="020B0604020202020204" pitchFamily="34" charset="0"/>
              <a:cs typeface="Arial" panose="020B0604020202020204" pitchFamily="34" charset="0"/>
            </a:endParaRPr>
          </a:p>
        </p:txBody>
      </p:sp>
      <p:pic>
        <p:nvPicPr>
          <p:cNvPr id="11" name="Picture 3" descr="A picture containing text, software, colorfulness, multimedia software&#10;&#10;Description automatically generated">
            <a:extLst>
              <a:ext uri="{FF2B5EF4-FFF2-40B4-BE49-F238E27FC236}">
                <a16:creationId xmlns:a16="http://schemas.microsoft.com/office/drawing/2014/main" id="{8AF883B0-19B8-BC3A-55D1-2C868AEE70DA}"/>
              </a:ext>
            </a:extLst>
          </p:cNvPr>
          <p:cNvPicPr>
            <a:picLocks noChangeAspect="1"/>
          </p:cNvPicPr>
          <p:nvPr/>
        </p:nvPicPr>
        <p:blipFill>
          <a:blip r:embed="rId2"/>
          <a:stretch>
            <a:fillRect/>
          </a:stretch>
        </p:blipFill>
        <p:spPr>
          <a:xfrm>
            <a:off x="210643" y="2508730"/>
            <a:ext cx="10167214" cy="3590298"/>
          </a:xfrm>
          <a:prstGeom prst="rect">
            <a:avLst/>
          </a:prstGeom>
        </p:spPr>
      </p:pic>
      <p:pic>
        <p:nvPicPr>
          <p:cNvPr id="12" name="Imagem 11"/>
          <p:cNvPicPr>
            <a:picLocks noChangeAspect="1"/>
          </p:cNvPicPr>
          <p:nvPr/>
        </p:nvPicPr>
        <p:blipFill>
          <a:blip r:embed="rId3"/>
          <a:stretch>
            <a:fillRect/>
          </a:stretch>
        </p:blipFill>
        <p:spPr>
          <a:xfrm>
            <a:off x="10815512" y="0"/>
            <a:ext cx="1376488" cy="1290134"/>
          </a:xfrm>
          <a:prstGeom prst="rect">
            <a:avLst/>
          </a:prstGeom>
        </p:spPr>
      </p:pic>
    </p:spTree>
    <p:extLst>
      <p:ext uri="{BB962C8B-B14F-4D97-AF65-F5344CB8AC3E}">
        <p14:creationId xmlns:p14="http://schemas.microsoft.com/office/powerpoint/2010/main" val="179384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231494" y="1490008"/>
            <a:ext cx="10205315" cy="923330"/>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The record of I50GB is depicted in </a:t>
            </a:r>
            <a:r>
              <a:rPr lang="en-US" b="1" dirty="0">
                <a:latin typeface="Arial" panose="020B0604020202020204" pitchFamily="34" charset="0"/>
                <a:cs typeface="Arial" panose="020B0604020202020204" pitchFamily="34" charset="0"/>
              </a:rPr>
              <a:t>Fig. 6 </a:t>
            </a:r>
            <a:r>
              <a:rPr lang="en-US" dirty="0">
                <a:latin typeface="Arial" panose="020B0604020202020204" pitchFamily="34" charset="0"/>
                <a:cs typeface="Arial" panose="020B0604020202020204" pitchFamily="34" charset="0"/>
              </a:rPr>
              <a:t>reveals many detections, demonstrating the following characteristics: dominant frequencies  2.3 to 4 </a:t>
            </a:r>
            <a:r>
              <a:rPr lang="en-US" dirty="0" smtClean="0">
                <a:latin typeface="Arial" panose="020B0604020202020204" pitchFamily="34" charset="0"/>
                <a:cs typeface="Arial" panose="020B0604020202020204" pitchFamily="34" charset="0"/>
              </a:rPr>
              <a:t>Hz; azimuth </a:t>
            </a:r>
            <a:r>
              <a:rPr lang="en-US" dirty="0">
                <a:latin typeface="Arial" panose="020B0604020202020204" pitchFamily="34" charset="0"/>
                <a:cs typeface="Arial" panose="020B0604020202020204" pitchFamily="34" charset="0"/>
              </a:rPr>
              <a:t>of </a:t>
            </a:r>
            <a:r>
              <a:rPr lang="en-US" dirty="0" smtClean="0">
                <a:latin typeface="Arial" panose="020B0604020202020204" pitchFamily="34" charset="0"/>
                <a:cs typeface="Arial" panose="020B0604020202020204" pitchFamily="34" charset="0"/>
              </a:rPr>
              <a:t>330º; </a:t>
            </a:r>
            <a:r>
              <a:rPr lang="en-US" dirty="0">
                <a:latin typeface="Arial" panose="020B0604020202020204" pitchFamily="34" charset="0"/>
                <a:cs typeface="Arial" panose="020B0604020202020204" pitchFamily="34" charset="0"/>
              </a:rPr>
              <a:t>and a speed of acoustic signal 340 m/s.</a:t>
            </a:r>
          </a:p>
        </p:txBody>
      </p:sp>
      <p:pic>
        <p:nvPicPr>
          <p:cNvPr id="8" name="Picture 7" descr="A picture containing text, multimedia software, software, graphics software&#10;&#10;Description automatically generated">
            <a:extLst>
              <a:ext uri="{FF2B5EF4-FFF2-40B4-BE49-F238E27FC236}">
                <a16:creationId xmlns:a16="http://schemas.microsoft.com/office/drawing/2014/main" id="{6BF9381C-69AC-E065-3367-781A827AAE40}"/>
              </a:ext>
            </a:extLst>
          </p:cNvPr>
          <p:cNvPicPr>
            <a:picLocks noChangeAspect="1"/>
          </p:cNvPicPr>
          <p:nvPr/>
        </p:nvPicPr>
        <p:blipFill>
          <a:blip r:embed="rId2"/>
          <a:stretch>
            <a:fillRect/>
          </a:stretch>
        </p:blipFill>
        <p:spPr>
          <a:xfrm>
            <a:off x="231494" y="2475197"/>
            <a:ext cx="10205315" cy="3584617"/>
          </a:xfrm>
          <a:prstGeom prst="rect">
            <a:avLst/>
          </a:prstGeom>
        </p:spPr>
      </p:pic>
      <p:sp>
        <p:nvSpPr>
          <p:cNvPr id="14" name="TextBox 13">
            <a:extLst>
              <a:ext uri="{FF2B5EF4-FFF2-40B4-BE49-F238E27FC236}">
                <a16:creationId xmlns:a16="http://schemas.microsoft.com/office/drawing/2014/main" id="{77D0F5D4-26F6-6536-FB38-596E925623A1}"/>
              </a:ext>
            </a:extLst>
          </p:cNvPr>
          <p:cNvSpPr txBox="1"/>
          <p:nvPr/>
        </p:nvSpPr>
        <p:spPr>
          <a:xfrm>
            <a:off x="231494" y="6194421"/>
            <a:ext cx="10205315" cy="646331"/>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Fig. 6 </a:t>
            </a:r>
            <a:r>
              <a:rPr lang="pt-BR" sz="1800" dirty="0">
                <a:latin typeface="Arial" panose="020B0604020202020204" pitchFamily="34" charset="0"/>
                <a:cs typeface="Arial" panose="020B0604020202020204" pitchFamily="34" charset="0"/>
              </a:rPr>
              <a:t>– Record </a:t>
            </a:r>
            <a:r>
              <a:rPr lang="pt-BR" sz="1800" dirty="0" err="1">
                <a:latin typeface="Arial" panose="020B0604020202020204" pitchFamily="34" charset="0"/>
                <a:cs typeface="Arial" panose="020B0604020202020204" pitchFamily="34" charset="0"/>
              </a:rPr>
              <a:t>of</a:t>
            </a:r>
            <a:r>
              <a:rPr lang="pt-BR" sz="1800" dirty="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an</a:t>
            </a:r>
            <a:r>
              <a:rPr lang="pt-BR" sz="1800" dirty="0">
                <a:latin typeface="Arial" panose="020B0604020202020204" pitchFamily="34" charset="0"/>
                <a:cs typeface="Arial" panose="020B0604020202020204" pitchFamily="34" charset="0"/>
              </a:rPr>
              <a:t> </a:t>
            </a:r>
            <a:r>
              <a:rPr lang="pt-BR" dirty="0">
                <a:latin typeface="Arial" panose="020B0604020202020204" pitchFamily="34" charset="0"/>
                <a:cs typeface="Arial" panose="020B0604020202020204" pitchFamily="34" charset="0"/>
              </a:rPr>
              <a:t>aurora</a:t>
            </a:r>
            <a:r>
              <a:rPr lang="pt-BR" sz="1800" dirty="0">
                <a:latin typeface="Arial" panose="020B0604020202020204" pitchFamily="34" charset="0"/>
                <a:cs typeface="Arial" panose="020B0604020202020204" pitchFamily="34" charset="0"/>
              </a:rPr>
              <a:t> detected </a:t>
            </a:r>
            <a:r>
              <a:rPr lang="pt-BR" sz="1800" dirty="0" err="1">
                <a:latin typeface="Arial" panose="020B0604020202020204" pitchFamily="34" charset="0"/>
                <a:cs typeface="Arial" panose="020B0604020202020204" pitchFamily="34" charset="0"/>
              </a:rPr>
              <a:t>by</a:t>
            </a:r>
            <a:r>
              <a:rPr lang="pt-BR" sz="1800" dirty="0">
                <a:latin typeface="Arial" panose="020B0604020202020204" pitchFamily="34" charset="0"/>
                <a:cs typeface="Arial" panose="020B0604020202020204" pitchFamily="34" charset="0"/>
              </a:rPr>
              <a:t> </a:t>
            </a:r>
            <a:r>
              <a:rPr lang="pt-BR" dirty="0">
                <a:latin typeface="Arial" panose="020B0604020202020204" pitchFamily="34" charset="0"/>
                <a:cs typeface="Arial" panose="020B0604020202020204" pitchFamily="34" charset="0"/>
              </a:rPr>
              <a:t>I50GB (</a:t>
            </a:r>
            <a:r>
              <a:rPr lang="pt-BR" dirty="0" err="1">
                <a:latin typeface="Arial" panose="020B0604020202020204" pitchFamily="34" charset="0"/>
                <a:cs typeface="Arial" panose="020B0604020202020204" pitchFamily="34" charset="0"/>
              </a:rPr>
              <a:t>Ascension</a:t>
            </a:r>
            <a:r>
              <a:rPr lang="pt-BR" dirty="0">
                <a:latin typeface="Arial" panose="020B0604020202020204" pitchFamily="34" charset="0"/>
                <a:cs typeface="Arial" panose="020B0604020202020204" pitchFamily="34" charset="0"/>
              </a:rPr>
              <a:t> </a:t>
            </a:r>
            <a:r>
              <a:rPr lang="pt-BR" dirty="0" err="1">
                <a:latin typeface="Arial" panose="020B0604020202020204" pitchFamily="34" charset="0"/>
                <a:cs typeface="Arial" panose="020B0604020202020204" pitchFamily="34" charset="0"/>
              </a:rPr>
              <a:t>Island</a:t>
            </a:r>
            <a:r>
              <a:rPr lang="pt-BR" dirty="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on April 23, 2023. In the Figure </a:t>
            </a:r>
            <a:r>
              <a:rPr lang="pt-BR" sz="1800" dirty="0" err="1">
                <a:latin typeface="Arial" panose="020B0604020202020204" pitchFamily="34" charset="0"/>
                <a:cs typeface="Arial" panose="020B0604020202020204" pitchFamily="34" charset="0"/>
              </a:rPr>
              <a:t>is</a:t>
            </a:r>
            <a:r>
              <a:rPr lang="pt-BR" sz="1800" dirty="0">
                <a:latin typeface="Arial" panose="020B0604020202020204" pitchFamily="34" charset="0"/>
                <a:cs typeface="Arial" panose="020B0604020202020204" pitchFamily="34" charset="0"/>
              </a:rPr>
              <a:t> </a:t>
            </a:r>
            <a:r>
              <a:rPr lang="en-US" sz="1800" dirty="0">
                <a:latin typeface="Arial" panose="020B0604020202020204" pitchFamily="34" charset="0"/>
                <a:cs typeface="Arial" panose="020B0604020202020204" pitchFamily="34" charset="0"/>
              </a:rPr>
              <a:t>showing</a:t>
            </a:r>
            <a:r>
              <a:rPr lang="pt-BR" sz="1800" dirty="0">
                <a:latin typeface="Arial" panose="020B0604020202020204" pitchFamily="34" charset="0"/>
                <a:cs typeface="Arial" panose="020B0604020202020204" pitchFamily="34" charset="0"/>
              </a:rPr>
              <a:t> 6 hours of data, </a:t>
            </a:r>
            <a:r>
              <a:rPr lang="pt-BR" sz="1800" dirty="0" err="1">
                <a:latin typeface="Arial" panose="020B0604020202020204" pitchFamily="34" charset="0"/>
                <a:cs typeface="Arial" panose="020B0604020202020204" pitchFamily="34" charset="0"/>
              </a:rPr>
              <a:t>from</a:t>
            </a:r>
            <a:r>
              <a:rPr lang="pt-BR" sz="1800" dirty="0">
                <a:latin typeface="Arial" panose="020B0604020202020204" pitchFamily="34" charset="0"/>
                <a:cs typeface="Arial" panose="020B0604020202020204" pitchFamily="34" charset="0"/>
              </a:rPr>
              <a:t> </a:t>
            </a:r>
            <a:r>
              <a:rPr lang="pt-BR" dirty="0">
                <a:latin typeface="Arial" panose="020B0604020202020204" pitchFamily="34" charset="0"/>
                <a:cs typeface="Arial" panose="020B0604020202020204" pitchFamily="34" charset="0"/>
              </a:rPr>
              <a:t>15h </a:t>
            </a:r>
            <a:r>
              <a:rPr lang="pt-BR" sz="1800" dirty="0">
                <a:latin typeface="Arial" panose="020B0604020202020204" pitchFamily="34" charset="0"/>
                <a:cs typeface="Arial" panose="020B0604020202020204" pitchFamily="34" charset="0"/>
              </a:rPr>
              <a:t>00 </a:t>
            </a:r>
            <a:r>
              <a:rPr lang="pt-BR" sz="1800" dirty="0" err="1">
                <a:latin typeface="Arial" panose="020B0604020202020204" pitchFamily="34" charset="0"/>
                <a:cs typeface="Arial" panose="020B0604020202020204" pitchFamily="34" charset="0"/>
              </a:rPr>
              <a:t>to</a:t>
            </a:r>
            <a:r>
              <a:rPr lang="pt-BR" sz="1800" dirty="0">
                <a:latin typeface="Arial" panose="020B0604020202020204" pitchFamily="34" charset="0"/>
                <a:cs typeface="Arial" panose="020B0604020202020204" pitchFamily="34" charset="0"/>
              </a:rPr>
              <a:t> </a:t>
            </a:r>
            <a:r>
              <a:rPr lang="pt-BR" dirty="0">
                <a:latin typeface="Arial" panose="020B0604020202020204" pitchFamily="34" charset="0"/>
                <a:cs typeface="Arial" panose="020B0604020202020204" pitchFamily="34" charset="0"/>
              </a:rPr>
              <a:t>20h </a:t>
            </a:r>
            <a:r>
              <a:rPr lang="pt-BR" sz="1800" dirty="0">
                <a:latin typeface="Arial" panose="020B0604020202020204" pitchFamily="34" charset="0"/>
                <a:cs typeface="Arial" panose="020B0604020202020204" pitchFamily="34" charset="0"/>
              </a:rPr>
              <a:t>00</a:t>
            </a:r>
            <a:endParaRPr lang="pt-BR" dirty="0">
              <a:latin typeface="Arial" panose="020B0604020202020204" pitchFamily="34" charset="0"/>
              <a:cs typeface="Arial" panose="020B0604020202020204" pitchFamily="34" charset="0"/>
            </a:endParaRPr>
          </a:p>
        </p:txBody>
      </p:sp>
      <p:pic>
        <p:nvPicPr>
          <p:cNvPr id="10" name="Imagem 9"/>
          <p:cNvPicPr>
            <a:picLocks noChangeAspect="1"/>
          </p:cNvPicPr>
          <p:nvPr/>
        </p:nvPicPr>
        <p:blipFill>
          <a:blip r:embed="rId3"/>
          <a:stretch>
            <a:fillRect/>
          </a:stretch>
        </p:blipFill>
        <p:spPr>
          <a:xfrm>
            <a:off x="10815512" y="0"/>
            <a:ext cx="1376488" cy="1290134"/>
          </a:xfrm>
          <a:prstGeom prst="rect">
            <a:avLst/>
          </a:prstGeom>
        </p:spPr>
      </p:pic>
    </p:spTree>
    <p:extLst>
      <p:ext uri="{BB962C8B-B14F-4D97-AF65-F5344CB8AC3E}">
        <p14:creationId xmlns:p14="http://schemas.microsoft.com/office/powerpoint/2010/main" val="15984455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438600" y="2613779"/>
            <a:ext cx="9998207" cy="646331"/>
          </a:xfrm>
          <a:prstGeom prst="rect">
            <a:avLst/>
          </a:prstGeom>
        </p:spPr>
        <p:txBody>
          <a:bodyPr wrap="square">
            <a:spAutoFit/>
          </a:bodyPr>
          <a:lstStyle/>
          <a:p>
            <a:pPr algn="just"/>
            <a:r>
              <a:rPr lang="en-US" b="1" dirty="0">
                <a:latin typeface="Arial" panose="020B0604020202020204" pitchFamily="34" charset="0"/>
                <a:cs typeface="Arial" panose="020B0604020202020204" pitchFamily="34" charset="0"/>
              </a:rPr>
              <a:t>Table 1 </a:t>
            </a:r>
            <a:r>
              <a:rPr lang="en-US" dirty="0">
                <a:latin typeface="Arial" panose="020B0604020202020204" pitchFamily="34" charset="0"/>
                <a:cs typeface="Arial" panose="020B0604020202020204" pitchFamily="34" charset="0"/>
              </a:rPr>
              <a:t>– Stations that detected the events and their main parameters: </a:t>
            </a:r>
            <a:r>
              <a:rPr lang="en-US" dirty="0" smtClean="0">
                <a:latin typeface="Arial" panose="020B0604020202020204" pitchFamily="34" charset="0"/>
                <a:cs typeface="Arial" panose="020B0604020202020204" pitchFamily="34" charset="0"/>
              </a:rPr>
              <a:t>frequency range, </a:t>
            </a:r>
            <a:r>
              <a:rPr lang="en-US" dirty="0">
                <a:latin typeface="Arial" panose="020B0604020202020204" pitchFamily="34" charset="0"/>
                <a:cs typeface="Arial" panose="020B0604020202020204" pitchFamily="34" charset="0"/>
              </a:rPr>
              <a:t>azimuth, velocity of the acoustic wave, event duration, and number of array elements.</a:t>
            </a:r>
          </a:p>
        </p:txBody>
      </p:sp>
      <p:graphicFrame>
        <p:nvGraphicFramePr>
          <p:cNvPr id="13" name="Tabela 12"/>
          <p:cNvGraphicFramePr>
            <a:graphicFrameLocks noGrp="1"/>
          </p:cNvGraphicFramePr>
          <p:nvPr>
            <p:extLst>
              <p:ext uri="{D42A27DB-BD31-4B8C-83A1-F6EECF244321}">
                <p14:modId xmlns:p14="http://schemas.microsoft.com/office/powerpoint/2010/main" val="3008097004"/>
              </p:ext>
            </p:extLst>
          </p:nvPr>
        </p:nvGraphicFramePr>
        <p:xfrm>
          <a:off x="690212" y="3377174"/>
          <a:ext cx="9494982" cy="3257768"/>
        </p:xfrm>
        <a:graphic>
          <a:graphicData uri="http://schemas.openxmlformats.org/drawingml/2006/table">
            <a:tbl>
              <a:tblPr/>
              <a:tblGrid>
                <a:gridCol w="2079243">
                  <a:extLst>
                    <a:ext uri="{9D8B030D-6E8A-4147-A177-3AD203B41FA5}">
                      <a16:colId xmlns:a16="http://schemas.microsoft.com/office/drawing/2014/main" val="3866454519"/>
                    </a:ext>
                  </a:extLst>
                </a:gridCol>
                <a:gridCol w="58413">
                  <a:extLst>
                    <a:ext uri="{9D8B030D-6E8A-4147-A177-3AD203B41FA5}">
                      <a16:colId xmlns:a16="http://schemas.microsoft.com/office/drawing/2014/main" val="3231423735"/>
                    </a:ext>
                  </a:extLst>
                </a:gridCol>
                <a:gridCol w="1428351">
                  <a:extLst>
                    <a:ext uri="{9D8B030D-6E8A-4147-A177-3AD203B41FA5}">
                      <a16:colId xmlns:a16="http://schemas.microsoft.com/office/drawing/2014/main" val="3535943072"/>
                    </a:ext>
                  </a:extLst>
                </a:gridCol>
                <a:gridCol w="58413">
                  <a:extLst>
                    <a:ext uri="{9D8B030D-6E8A-4147-A177-3AD203B41FA5}">
                      <a16:colId xmlns:a16="http://schemas.microsoft.com/office/drawing/2014/main" val="1746534320"/>
                    </a:ext>
                  </a:extLst>
                </a:gridCol>
                <a:gridCol w="1446431">
                  <a:extLst>
                    <a:ext uri="{9D8B030D-6E8A-4147-A177-3AD203B41FA5}">
                      <a16:colId xmlns:a16="http://schemas.microsoft.com/office/drawing/2014/main" val="1259206093"/>
                    </a:ext>
                  </a:extLst>
                </a:gridCol>
                <a:gridCol w="58413">
                  <a:extLst>
                    <a:ext uri="{9D8B030D-6E8A-4147-A177-3AD203B41FA5}">
                      <a16:colId xmlns:a16="http://schemas.microsoft.com/office/drawing/2014/main" val="2481371900"/>
                    </a:ext>
                  </a:extLst>
                </a:gridCol>
                <a:gridCol w="1392190">
                  <a:extLst>
                    <a:ext uri="{9D8B030D-6E8A-4147-A177-3AD203B41FA5}">
                      <a16:colId xmlns:a16="http://schemas.microsoft.com/office/drawing/2014/main" val="2781289074"/>
                    </a:ext>
                  </a:extLst>
                </a:gridCol>
                <a:gridCol w="58413">
                  <a:extLst>
                    <a:ext uri="{9D8B030D-6E8A-4147-A177-3AD203B41FA5}">
                      <a16:colId xmlns:a16="http://schemas.microsoft.com/office/drawing/2014/main" val="842834234"/>
                    </a:ext>
                  </a:extLst>
                </a:gridCol>
                <a:gridCol w="1428351">
                  <a:extLst>
                    <a:ext uri="{9D8B030D-6E8A-4147-A177-3AD203B41FA5}">
                      <a16:colId xmlns:a16="http://schemas.microsoft.com/office/drawing/2014/main" val="1334392997"/>
                    </a:ext>
                  </a:extLst>
                </a:gridCol>
                <a:gridCol w="58413">
                  <a:extLst>
                    <a:ext uri="{9D8B030D-6E8A-4147-A177-3AD203B41FA5}">
                      <a16:colId xmlns:a16="http://schemas.microsoft.com/office/drawing/2014/main" val="2661567163"/>
                    </a:ext>
                  </a:extLst>
                </a:gridCol>
                <a:gridCol w="1428351">
                  <a:extLst>
                    <a:ext uri="{9D8B030D-6E8A-4147-A177-3AD203B41FA5}">
                      <a16:colId xmlns:a16="http://schemas.microsoft.com/office/drawing/2014/main" val="3296141014"/>
                    </a:ext>
                  </a:extLst>
                </a:gridCol>
              </a:tblGrid>
              <a:tr h="279675">
                <a:tc>
                  <a:txBody>
                    <a:bodyPr/>
                    <a:lstStyle/>
                    <a:p>
                      <a:pPr algn="l" fontAlgn="b"/>
                      <a:r>
                        <a:rPr lang="en-US" sz="1400" b="0" i="0" u="none" strike="noStrike" dirty="0">
                          <a:solidFill>
                            <a:srgbClr val="000000"/>
                          </a:solidFill>
                          <a:effectLst/>
                          <a:latin typeface="Arial" panose="020B0604020202020204" pitchFamily="34" charset="0"/>
                        </a:rPr>
                        <a:t> </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l" fontAlgn="b"/>
                      <a:r>
                        <a:rPr lang="en-US" sz="1400" b="0" i="0" u="none" strike="noStrike">
                          <a:solidFill>
                            <a:srgbClr val="000000"/>
                          </a:solidFill>
                          <a:effectLst/>
                          <a:latin typeface="Arial" panose="020B0604020202020204" pitchFamily="34" charset="0"/>
                        </a:rPr>
                        <a:t> </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dirty="0">
                          <a:solidFill>
                            <a:srgbClr val="000000"/>
                          </a:solidFill>
                          <a:effectLst/>
                          <a:latin typeface="Arial" panose="020B0604020202020204" pitchFamily="34" charset="0"/>
                        </a:rPr>
                        <a:t>I01AR (SH)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I37NO (NH)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dirty="0" smtClean="0">
                          <a:solidFill>
                            <a:srgbClr val="000000"/>
                          </a:solidFill>
                          <a:effectLst/>
                          <a:latin typeface="Arial" panose="020B0604020202020204" pitchFamily="34" charset="0"/>
                        </a:rPr>
                        <a:t>I42PT </a:t>
                      </a:r>
                      <a:r>
                        <a:rPr lang="en-US" sz="1400" b="1" i="0" u="none" strike="noStrike" dirty="0">
                          <a:solidFill>
                            <a:srgbClr val="000000"/>
                          </a:solidFill>
                          <a:effectLst/>
                          <a:latin typeface="Arial" panose="020B0604020202020204" pitchFamily="34" charset="0"/>
                        </a:rPr>
                        <a:t>(NH)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I50GB (SH)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I56US (NH)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extLst>
                  <a:ext uri="{0D108BD9-81ED-4DB2-BD59-A6C34878D82A}">
                    <a16:rowId xmlns:a16="http://schemas.microsoft.com/office/drawing/2014/main" val="1763626267"/>
                  </a:ext>
                </a:extLst>
              </a:tr>
              <a:tr h="301763">
                <a:tc>
                  <a:txBody>
                    <a:bodyPr/>
                    <a:lstStyle/>
                    <a:p>
                      <a:pPr algn="ctr" fontAlgn="ctr"/>
                      <a:r>
                        <a:rPr lang="en-US" sz="1400" b="0" i="1" u="none" strike="noStrike" dirty="0">
                          <a:solidFill>
                            <a:srgbClr val="000000"/>
                          </a:solidFill>
                          <a:effectLst/>
                          <a:latin typeface="Arial" panose="020B0604020202020204" pitchFamily="34" charset="0"/>
                        </a:rPr>
                        <a:t>Frequency </a:t>
                      </a:r>
                      <a:r>
                        <a:rPr lang="en-US" sz="1400" b="0" i="1" u="none" strike="noStrike" dirty="0" smtClean="0">
                          <a:solidFill>
                            <a:srgbClr val="000000"/>
                          </a:solidFill>
                          <a:effectLst/>
                          <a:latin typeface="Arial" panose="020B0604020202020204" pitchFamily="34" charset="0"/>
                        </a:rPr>
                        <a:t>Range (Hz</a:t>
                      </a:r>
                      <a:r>
                        <a:rPr lang="en-US" sz="1400" b="0" i="1" u="none" strike="noStrike" dirty="0">
                          <a:solidFill>
                            <a:srgbClr val="000000"/>
                          </a:solidFill>
                          <a:effectLst/>
                          <a:latin typeface="Arial" panose="020B0604020202020204" pitchFamily="34" charset="0"/>
                        </a:rPr>
                        <a:t>)</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1.9 - 4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2.5 - 4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1.5 - 4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2.3 - 4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1.4 - 4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extLst>
                  <a:ext uri="{0D108BD9-81ED-4DB2-BD59-A6C34878D82A}">
                    <a16:rowId xmlns:a16="http://schemas.microsoft.com/office/drawing/2014/main" val="3323191885"/>
                  </a:ext>
                </a:extLst>
              </a:tr>
              <a:tr h="291705">
                <a:tc>
                  <a:txBody>
                    <a:bodyPr/>
                    <a:lstStyle/>
                    <a:p>
                      <a:pPr algn="l" fontAlgn="ctr"/>
                      <a:r>
                        <a:rPr lang="en-US" sz="1400" b="0" i="1"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2692999359"/>
                  </a:ext>
                </a:extLst>
              </a:tr>
              <a:tr h="301763">
                <a:tc>
                  <a:txBody>
                    <a:bodyPr/>
                    <a:lstStyle/>
                    <a:p>
                      <a:pPr algn="ctr" fontAlgn="ctr"/>
                      <a:r>
                        <a:rPr lang="en-US" sz="1400" b="0" i="1" u="none" strike="noStrike" dirty="0">
                          <a:solidFill>
                            <a:srgbClr val="000000"/>
                          </a:solidFill>
                          <a:effectLst/>
                          <a:latin typeface="Arial" panose="020B0604020202020204" pitchFamily="34" charset="0"/>
                        </a:rPr>
                        <a:t>Back Azimuth (º)</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180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190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330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200</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1635184077"/>
                  </a:ext>
                </a:extLst>
              </a:tr>
              <a:tr h="291705">
                <a:tc>
                  <a:txBody>
                    <a:bodyPr/>
                    <a:lstStyle/>
                    <a:p>
                      <a:pPr algn="l" fontAlgn="ctr"/>
                      <a:r>
                        <a:rPr lang="en-US" sz="1400" b="0" i="1"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841021442"/>
                  </a:ext>
                </a:extLst>
              </a:tr>
              <a:tr h="301763">
                <a:tc>
                  <a:txBody>
                    <a:bodyPr/>
                    <a:lstStyle/>
                    <a:p>
                      <a:pPr algn="ctr" fontAlgn="ctr"/>
                      <a:r>
                        <a:rPr lang="en-US" sz="1400" b="0" i="1" u="none" strike="noStrike" dirty="0">
                          <a:solidFill>
                            <a:srgbClr val="000000"/>
                          </a:solidFill>
                          <a:effectLst/>
                          <a:latin typeface="Arial" panose="020B0604020202020204" pitchFamily="34" charset="0"/>
                        </a:rPr>
                        <a:t>Velocity of acoustic signal (m/s)</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330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3544825735"/>
                  </a:ext>
                </a:extLst>
              </a:tr>
              <a:tr h="291705">
                <a:tc>
                  <a:txBody>
                    <a:bodyPr/>
                    <a:lstStyle/>
                    <a:p>
                      <a:pPr algn="l" fontAlgn="ctr"/>
                      <a:r>
                        <a:rPr lang="en-US" sz="1400" b="0" i="1"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1771083852"/>
                  </a:ext>
                </a:extLst>
              </a:tr>
              <a:tr h="301763">
                <a:tc>
                  <a:txBody>
                    <a:bodyPr/>
                    <a:lstStyle/>
                    <a:p>
                      <a:pPr algn="ctr" fontAlgn="ctr"/>
                      <a:r>
                        <a:rPr lang="en-US" sz="1400" b="0" i="1" u="none" strike="noStrike" dirty="0">
                          <a:solidFill>
                            <a:srgbClr val="000000"/>
                          </a:solidFill>
                          <a:effectLst/>
                          <a:latin typeface="Arial" panose="020B0604020202020204" pitchFamily="34" charset="0"/>
                        </a:rPr>
                        <a:t>Duration (hours)</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518601918"/>
                  </a:ext>
                </a:extLst>
              </a:tr>
              <a:tr h="291705">
                <a:tc>
                  <a:txBody>
                    <a:bodyPr/>
                    <a:lstStyle/>
                    <a:p>
                      <a:pPr algn="ctr" fontAlgn="ctr"/>
                      <a:r>
                        <a:rPr lang="en-US" sz="1400" b="0" i="1"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2748056621"/>
                  </a:ext>
                </a:extLst>
              </a:tr>
              <a:tr h="471644">
                <a:tc>
                  <a:txBody>
                    <a:bodyPr/>
                    <a:lstStyle/>
                    <a:p>
                      <a:pPr algn="ctr" fontAlgn="ctr"/>
                      <a:r>
                        <a:rPr lang="pt-BR" sz="1400" b="0" i="1" u="none" strike="noStrike" dirty="0" err="1">
                          <a:solidFill>
                            <a:srgbClr val="000000"/>
                          </a:solidFill>
                          <a:effectLst/>
                          <a:latin typeface="Arial" panose="020B0604020202020204" pitchFamily="34" charset="0"/>
                        </a:rPr>
                        <a:t>Number</a:t>
                      </a:r>
                      <a:r>
                        <a:rPr lang="pt-BR" sz="1400" b="0" i="1" u="none" strike="noStrike" dirty="0">
                          <a:solidFill>
                            <a:srgbClr val="000000"/>
                          </a:solidFill>
                          <a:effectLst/>
                          <a:latin typeface="Arial" panose="020B0604020202020204" pitchFamily="34" charset="0"/>
                        </a:rPr>
                        <a:t> </a:t>
                      </a:r>
                      <a:r>
                        <a:rPr lang="pt-BR" sz="1400" b="0" i="1" u="none" strike="noStrike" dirty="0" err="1">
                          <a:solidFill>
                            <a:srgbClr val="000000"/>
                          </a:solidFill>
                          <a:effectLst/>
                          <a:latin typeface="Arial" panose="020B0604020202020204" pitchFamily="34" charset="0"/>
                        </a:rPr>
                        <a:t>Of</a:t>
                      </a:r>
                      <a:r>
                        <a:rPr lang="pt-BR" sz="1400" b="0" i="1" u="none" strike="noStrike" dirty="0">
                          <a:solidFill>
                            <a:srgbClr val="000000"/>
                          </a:solidFill>
                          <a:effectLst/>
                          <a:latin typeface="Arial" panose="020B0604020202020204" pitchFamily="34" charset="0"/>
                        </a:rPr>
                        <a:t> </a:t>
                      </a:r>
                      <a:r>
                        <a:rPr lang="pt-BR" sz="1400" b="0" i="1" u="none" strike="noStrike" dirty="0" err="1">
                          <a:solidFill>
                            <a:srgbClr val="000000"/>
                          </a:solidFill>
                          <a:effectLst/>
                          <a:latin typeface="Arial" panose="020B0604020202020204" pitchFamily="34" charset="0"/>
                        </a:rPr>
                        <a:t>Array</a:t>
                      </a:r>
                      <a:r>
                        <a:rPr lang="pt-BR" sz="1400" b="0" i="1" u="none" strike="noStrike" dirty="0">
                          <a:solidFill>
                            <a:srgbClr val="000000"/>
                          </a:solidFill>
                          <a:effectLst/>
                          <a:latin typeface="Arial" panose="020B0604020202020204" pitchFamily="34" charset="0"/>
                        </a:rPr>
                        <a:t> </a:t>
                      </a:r>
                      <a:r>
                        <a:rPr lang="pt-BR" sz="1400" b="0" i="1" u="none" strike="noStrike" dirty="0" err="1">
                          <a:solidFill>
                            <a:srgbClr val="000000"/>
                          </a:solidFill>
                          <a:effectLst/>
                          <a:latin typeface="Arial" panose="020B0604020202020204" pitchFamily="34" charset="0"/>
                        </a:rPr>
                        <a:t>Elements</a:t>
                      </a:r>
                      <a:endParaRPr lang="en-US" sz="1400" b="0" i="1" u="none" strike="noStrike" dirty="0">
                        <a:solidFill>
                          <a:srgbClr val="000000"/>
                        </a:solidFill>
                        <a:effectLst/>
                        <a:latin typeface="Arial" panose="020B0604020202020204" pitchFamily="34" charset="0"/>
                      </a:endParaRP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8</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10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7</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8</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4</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4187251127"/>
                  </a:ext>
                </a:extLst>
              </a:tr>
            </a:tbl>
          </a:graphicData>
        </a:graphic>
      </p:graphicFrame>
      <p:pic>
        <p:nvPicPr>
          <p:cNvPr id="15" name="Imagem 14"/>
          <p:cNvPicPr>
            <a:picLocks noChangeAspect="1"/>
          </p:cNvPicPr>
          <p:nvPr/>
        </p:nvPicPr>
        <p:blipFill>
          <a:blip r:embed="rId2"/>
          <a:stretch>
            <a:fillRect/>
          </a:stretch>
        </p:blipFill>
        <p:spPr>
          <a:xfrm>
            <a:off x="10815512" y="0"/>
            <a:ext cx="1376488" cy="1290134"/>
          </a:xfrm>
          <a:prstGeom prst="rect">
            <a:avLst/>
          </a:prstGeom>
        </p:spPr>
      </p:pic>
      <p:sp>
        <p:nvSpPr>
          <p:cNvPr id="3" name="Retângulo 2"/>
          <p:cNvSpPr/>
          <p:nvPr/>
        </p:nvSpPr>
        <p:spPr>
          <a:xfrm>
            <a:off x="360217" y="1289565"/>
            <a:ext cx="9854299" cy="1200329"/>
          </a:xfrm>
          <a:prstGeom prst="rect">
            <a:avLst/>
          </a:prstGeom>
        </p:spPr>
        <p:txBody>
          <a:bodyPr wrap="square">
            <a:spAutoFit/>
          </a:bodyPr>
          <a:lstStyle/>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The stations that detected the event in this study are summarized in </a:t>
            </a:r>
            <a:r>
              <a:rPr lang="en-US" b="1" dirty="0">
                <a:latin typeface="Arial" panose="020B0604020202020204" pitchFamily="34" charset="0"/>
                <a:cs typeface="Arial" panose="020B0604020202020204" pitchFamily="34" charset="0"/>
              </a:rPr>
              <a:t>Table 1 </a:t>
            </a:r>
            <a:r>
              <a:rPr lang="en-US" dirty="0">
                <a:latin typeface="Arial" panose="020B0604020202020204" pitchFamily="34" charset="0"/>
                <a:cs typeface="Arial" panose="020B0604020202020204" pitchFamily="34" charset="0"/>
              </a:rPr>
              <a:t>below. It provides an overview of the observed parameters in IMS infrasound stations located in both the Southern Hemisphere (SH) and Northern Hemisphere (NH).</a:t>
            </a:r>
          </a:p>
        </p:txBody>
      </p:sp>
    </p:spTree>
    <p:extLst>
      <p:ext uri="{BB962C8B-B14F-4D97-AF65-F5344CB8AC3E}">
        <p14:creationId xmlns:p14="http://schemas.microsoft.com/office/powerpoint/2010/main" val="10797005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CONCLUSIONS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A8C265B7-8CC9-C945-6901-364B5B6546C6}"/>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24821806-AD21-A1E2-97F0-06948A5B57C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606829" y="1490008"/>
            <a:ext cx="9717173" cy="2862322"/>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During the specific date and time of geomagnetic storms that generate auroras, the stations detected signals consistent with aurora activity.</a:t>
            </a:r>
          </a:p>
          <a:p>
            <a:pPr algn="just"/>
            <a:endParaRPr lang="pt-BR" dirty="0" smtClean="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Out of the ten selected stations in the Southern Hemisphere for this study, only two stations (I01AR and I50GB) detected the event, while all three stations (I37NO, I42PT and I56US) from the Northern Hemisphere detected the event.</a:t>
            </a:r>
          </a:p>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We realized that the number of detections of signals generated during geomagnetic storms increases proportionally with the number of sensors in the array and the proximity to the aurora occurrence zone. </a:t>
            </a:r>
            <a:endParaRPr lang="pt-BR" b="1" dirty="0">
              <a:latin typeface="Arial" panose="020B0604020202020204" pitchFamily="34" charset="0"/>
              <a:cs typeface="Arial" panose="020B0604020202020204" pitchFamily="34" charset="0"/>
            </a:endParaRPr>
          </a:p>
        </p:txBody>
      </p:sp>
      <p:pic>
        <p:nvPicPr>
          <p:cNvPr id="8" name="Imagem 7"/>
          <p:cNvPicPr>
            <a:picLocks noChangeAspect="1"/>
          </p:cNvPicPr>
          <p:nvPr/>
        </p:nvPicPr>
        <p:blipFill>
          <a:blip r:embed="rId2"/>
          <a:stretch>
            <a:fillRect/>
          </a:stretch>
        </p:blipFill>
        <p:spPr>
          <a:xfrm>
            <a:off x="10815512" y="0"/>
            <a:ext cx="1376488" cy="1290134"/>
          </a:xfrm>
          <a:prstGeom prst="rect">
            <a:avLst/>
          </a:prstGeom>
        </p:spPr>
      </p:pic>
    </p:spTree>
    <p:extLst>
      <p:ext uri="{BB962C8B-B14F-4D97-AF65-F5344CB8AC3E}">
        <p14:creationId xmlns:p14="http://schemas.microsoft.com/office/powerpoint/2010/main" val="3401435384"/>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5504</TotalTime>
  <Words>1565</Words>
  <Application>Microsoft Office PowerPoint</Application>
  <PresentationFormat>Widescreen</PresentationFormat>
  <Paragraphs>201</Paragraphs>
  <Slides>10</Slides>
  <Notes>3</Notes>
  <HiddenSlides>0</HiddenSlides>
  <MMClips>0</MMClips>
  <ScaleCrop>false</ScaleCrop>
  <HeadingPairs>
    <vt:vector size="6" baseType="variant">
      <vt:variant>
        <vt:lpstr>Fontes usadas</vt:lpstr>
      </vt:variant>
      <vt:variant>
        <vt:i4>4</vt:i4>
      </vt:variant>
      <vt:variant>
        <vt:lpstr>Tema</vt:lpstr>
      </vt:variant>
      <vt:variant>
        <vt:i4>2</vt:i4>
      </vt:variant>
      <vt:variant>
        <vt:lpstr>Títulos de slides</vt:lpstr>
      </vt:variant>
      <vt:variant>
        <vt:i4>10</vt:i4>
      </vt:variant>
    </vt:vector>
  </HeadingPairs>
  <TitlesOfParts>
    <vt:vector size="16" baseType="lpstr">
      <vt:lpstr>Arial</vt:lpstr>
      <vt:lpstr>Calibri</vt:lpstr>
      <vt:lpstr>Calibri Light</vt:lpstr>
      <vt:lpstr>Times New Roman</vt:lpstr>
      <vt:lpstr>Custom Design</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Moshir Kyrollos</dc:creator>
  <cp:lastModifiedBy>Arthur</cp:lastModifiedBy>
  <cp:revision>88</cp:revision>
  <dcterms:created xsi:type="dcterms:W3CDTF">2023-04-18T13:25:54Z</dcterms:created>
  <dcterms:modified xsi:type="dcterms:W3CDTF">2023-11-09T14:55:13Z</dcterms:modified>
</cp:coreProperties>
</file>

<file path=docProps/thumbnail.jpeg>
</file>